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14"/>
  </p:notesMasterIdLst>
  <p:sldIdLst>
    <p:sldId id="256" r:id="rId2"/>
    <p:sldId id="257" r:id="rId3"/>
    <p:sldId id="258" r:id="rId4"/>
    <p:sldId id="259" r:id="rId5"/>
    <p:sldId id="267" r:id="rId6"/>
    <p:sldId id="261" r:id="rId7"/>
    <p:sldId id="262" r:id="rId8"/>
    <p:sldId id="268" r:id="rId9"/>
    <p:sldId id="269" r:id="rId10"/>
    <p:sldId id="263" r:id="rId11"/>
    <p:sldId id="265" r:id="rId12"/>
    <p:sldId id="266" r:id="rId13"/>
  </p:sldIdLst>
  <p:sldSz cx="14630400" cy="8229600"/>
  <p:notesSz cx="8229600" cy="14630400"/>
  <p:embeddedFontLst>
    <p:embeddedFont>
      <p:font typeface="Arimo" panose="020B0604020202020204" charset="0"/>
      <p:regular r:id="rId15"/>
    </p:embeddedFont>
    <p:embeddedFont>
      <p:font typeface="Garamond" panose="02020404030301010803" pitchFamily="18" charset="0"/>
      <p:regular r:id="rId16"/>
      <p:bold r:id="rId17"/>
      <p:italic r:id="rId18"/>
    </p:embeddedFont>
    <p:embeddedFont>
      <p:font typeface="Outfit Extra Bold" panose="020B0604020202020204"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10"/>
  </p:normalViewPr>
  <p:slideViewPr>
    <p:cSldViewPr snapToGrid="0" snapToObjects="1">
      <p:cViewPr>
        <p:scale>
          <a:sx n="75" d="100"/>
          <a:sy n="75" d="100"/>
        </p:scale>
        <p:origin x="31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6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7CA9-5E81-F085-47F6-6A7510296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C544D-0EBD-8D7E-8647-3C8A05E76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23A00-D24D-6012-CC8C-E10FE0A29F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919340-9F5A-070F-6E9B-BED06CEB12CF}"/>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721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64E9-81FF-1474-1DC6-EF0855678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6AE6E-82BB-B2BB-8F3E-B5907CCA3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601B1-770B-9F67-2B2E-E3098D3670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F8BB3-4423-2E4B-62C2-5B315C1C916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9175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FB99-0F9E-5312-D248-E9E376E97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0B773-3CDE-91BD-3356-5AD1BD15D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C7373-FC41-573C-7A3F-BDDD3B9F7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DCC2B-53A4-4CB4-EB08-753AB707D7E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28984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22051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9322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9842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92196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44608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6404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89835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9345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76369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01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7849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75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233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73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174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71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824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248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594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681318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38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2508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00893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4945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18653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2/12/2025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32491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4" r:id="rId25"/>
    <p:sldLayoutId id="2147483715"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55665" y="897738"/>
            <a:ext cx="4558276" cy="643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p:cNvSpPr/>
          <p:nvPr/>
        </p:nvSpPr>
        <p:spPr>
          <a:xfrm>
            <a:off x="1190684" y="130615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Times New Roman" panose="02020603050405020304" pitchFamily="18" charset="0"/>
                <a:ea typeface="Outfit Extra Bold" pitchFamily="34" charset="-122"/>
                <a:cs typeface="Times New Roman" panose="02020603050405020304" pitchFamily="18" charset="0"/>
              </a:rPr>
              <a:t>Employee Management System: A Full Stack Development Project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190685" y="3942080"/>
            <a:ext cx="7221796" cy="1503680"/>
          </a:xfrm>
          <a:prstGeom prst="rect">
            <a:avLst/>
          </a:prstGeom>
          <a:noFill/>
          <a:ln/>
        </p:spPr>
        <p:txBody>
          <a:bodyPr wrap="square" lIns="0" tIns="0" rIns="0" bIns="0" rtlCol="0" anchor="t"/>
          <a:lstStyle/>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This presentation outlines the development of a comprehensive employee management system, from concept to deployment. </a:t>
            </a:r>
          </a:p>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We'll explore the project's objectives, architecture, technologies, </a:t>
            </a:r>
          </a:p>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and key features.</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27605" y="805370"/>
            <a:ext cx="13042821" cy="698267"/>
          </a:xfrm>
          <a:prstGeom prst="rect">
            <a:avLst/>
          </a:prstGeom>
          <a:noFill/>
          <a:ln/>
        </p:spPr>
        <p:txBody>
          <a:bodyPr wrap="square" lIns="0" tIns="0" rIns="0" bIns="0" rtlCol="0" anchor="t"/>
          <a:lstStyle/>
          <a:p>
            <a:pPr marL="0" indent="0" algn="ctr">
              <a:lnSpc>
                <a:spcPts val="5550"/>
              </a:lnSpc>
              <a:buNone/>
            </a:pPr>
            <a:r>
              <a:rPr lang="en-US" sz="4450" b="1" u="sng" dirty="0" err="1">
                <a:solidFill>
                  <a:srgbClr val="231971"/>
                </a:solidFill>
                <a:latin typeface="Times New Roman" panose="02020603050405020304" pitchFamily="18" charset="0"/>
                <a:cs typeface="Times New Roman" panose="02020603050405020304" pitchFamily="18" charset="0"/>
              </a:rPr>
              <a:t>Mysql</a:t>
            </a:r>
            <a:r>
              <a:rPr lang="en-US" sz="4450" b="1" u="sng" dirty="0">
                <a:solidFill>
                  <a:srgbClr val="231971"/>
                </a:solidFill>
                <a:latin typeface="Times New Roman" panose="02020603050405020304" pitchFamily="18" charset="0"/>
                <a:cs typeface="Times New Roman" panose="02020603050405020304" pitchFamily="18" charset="0"/>
              </a:rPr>
              <a:t> Database </a:t>
            </a:r>
            <a:endParaRPr lang="en-US" sz="4450" u="sng" dirty="0">
              <a:latin typeface="Times New Roman" panose="02020603050405020304" pitchFamily="18" charset="0"/>
              <a:cs typeface="Times New Roman" panose="02020603050405020304" pitchFamily="18" charset="0"/>
            </a:endParaRPr>
          </a:p>
        </p:txBody>
      </p:sp>
      <p:sp>
        <p:nvSpPr>
          <p:cNvPr id="14" name="Text 9"/>
          <p:cNvSpPr/>
          <p:nvPr/>
        </p:nvSpPr>
        <p:spPr>
          <a:xfrm>
            <a:off x="8113157" y="6345555"/>
            <a:ext cx="161330"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5" name="Rectangle 14">
            <a:extLst>
              <a:ext uri="{FF2B5EF4-FFF2-40B4-BE49-F238E27FC236}">
                <a16:creationId xmlns:a16="http://schemas.microsoft.com/office/drawing/2014/main" id="{AB1605FE-8C2B-C014-0587-B32E5467FFA2}"/>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id="{3D95AB63-D84A-42CB-318F-F3CDD91A47FC}"/>
              </a:ext>
            </a:extLst>
          </p:cNvPr>
          <p:cNvPicPr>
            <a:picLocks noChangeAspect="1"/>
          </p:cNvPicPr>
          <p:nvPr/>
        </p:nvPicPr>
        <p:blipFill>
          <a:blip r:embed="rId3"/>
          <a:stretch>
            <a:fillRect/>
          </a:stretch>
        </p:blipFill>
        <p:spPr>
          <a:xfrm>
            <a:off x="3130678" y="1678837"/>
            <a:ext cx="8369044" cy="3561178"/>
          </a:xfrm>
          <a:prstGeom prst="rect">
            <a:avLst/>
          </a:prstGeom>
          <a:ln w="19050">
            <a:solidFill>
              <a:schemeClr val="tx1"/>
            </a:solidFill>
          </a:ln>
        </p:spPr>
      </p:pic>
      <p:pic>
        <p:nvPicPr>
          <p:cNvPr id="4" name="Picture 3">
            <a:extLst>
              <a:ext uri="{FF2B5EF4-FFF2-40B4-BE49-F238E27FC236}">
                <a16:creationId xmlns:a16="http://schemas.microsoft.com/office/drawing/2014/main" id="{7CAA6341-667C-5379-2E7B-D55D6D4B568A}"/>
              </a:ext>
            </a:extLst>
          </p:cNvPr>
          <p:cNvPicPr>
            <a:picLocks noChangeAspect="1"/>
          </p:cNvPicPr>
          <p:nvPr/>
        </p:nvPicPr>
        <p:blipFill>
          <a:blip r:embed="rId4"/>
          <a:stretch>
            <a:fillRect/>
          </a:stretch>
        </p:blipFill>
        <p:spPr>
          <a:xfrm>
            <a:off x="1310955" y="5590415"/>
            <a:ext cx="12659471" cy="1559049"/>
          </a:xfrm>
          <a:prstGeom prst="rect">
            <a:avLst/>
          </a:prstGeom>
          <a:ln w="19050">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59893" y="1098947"/>
            <a:ext cx="4136906" cy="6205359"/>
          </a:xfrm>
          <a:prstGeom prst="roundRect">
            <a:avLst>
              <a:gd name="adj" fmla="val 3896"/>
            </a:avLst>
          </a:prstGeom>
        </p:spPr>
      </p:pic>
      <p:sp>
        <p:nvSpPr>
          <p:cNvPr id="3" name="Text 0"/>
          <p:cNvSpPr/>
          <p:nvPr/>
        </p:nvSpPr>
        <p:spPr>
          <a:xfrm>
            <a:off x="1033601" y="1145537"/>
            <a:ext cx="8572639" cy="725806"/>
          </a:xfrm>
          <a:prstGeom prst="rect">
            <a:avLst/>
          </a:prstGeom>
          <a:noFill/>
          <a:ln/>
        </p:spPr>
        <p:txBody>
          <a:bodyPr wrap="square" lIns="0" tIns="0" rIns="0" bIns="0" rtlCol="0" anchor="t"/>
          <a:lstStyle/>
          <a:p>
            <a:pPr marL="0" indent="0">
              <a:lnSpc>
                <a:spcPts val="5550"/>
              </a:lnSpc>
              <a:buNone/>
            </a:pPr>
            <a:r>
              <a:rPr lang="en-US" sz="44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Future Scope and Enhancements</a:t>
            </a:r>
            <a:endParaRPr lang="en-US" sz="4400" u="sng" dirty="0">
              <a:latin typeface="Times New Roman" panose="02020603050405020304" pitchFamily="18" charset="0"/>
              <a:cs typeface="Times New Roman" panose="02020603050405020304" pitchFamily="18" charset="0"/>
            </a:endParaRPr>
          </a:p>
        </p:txBody>
      </p:sp>
      <p:sp>
        <p:nvSpPr>
          <p:cNvPr id="4" name="Shape 1"/>
          <p:cNvSpPr/>
          <p:nvPr/>
        </p:nvSpPr>
        <p:spPr>
          <a:xfrm>
            <a:off x="1187842" y="2173842"/>
            <a:ext cx="170021" cy="1016547"/>
          </a:xfrm>
          <a:prstGeom prst="roundRect">
            <a:avLst>
              <a:gd name="adj" fmla="val 56033"/>
            </a:avLst>
          </a:prstGeom>
          <a:solidFill>
            <a:srgbClr val="E9E6FA"/>
          </a:solidFill>
          <a:ln w="7620">
            <a:solidFill>
              <a:srgbClr val="BDB8DF"/>
            </a:solidFill>
            <a:prstDash val="solid"/>
          </a:ln>
        </p:spPr>
      </p:sp>
      <p:sp>
        <p:nvSpPr>
          <p:cNvPr id="5" name="Text 2"/>
          <p:cNvSpPr/>
          <p:nvPr/>
        </p:nvSpPr>
        <p:spPr>
          <a:xfrm>
            <a:off x="1550720" y="2255123"/>
            <a:ext cx="7046238" cy="1016547"/>
          </a:xfrm>
          <a:prstGeom prst="rect">
            <a:avLst/>
          </a:prstGeom>
          <a:noFill/>
          <a:ln/>
        </p:spPr>
        <p:txBody>
          <a:bodyPr wrap="square" lIns="0" tIns="0" rIns="0" bIns="0" rtlCol="0" anchor="t"/>
          <a:lstStyle/>
          <a:p>
            <a:r>
              <a:rPr lang="en-US" b="1" u="sng" dirty="0"/>
              <a:t>AI-Powered Performance Analysis</a:t>
            </a:r>
          </a:p>
          <a:p>
            <a:pPr marL="285750" indent="-285750">
              <a:buFont typeface="Arial" panose="020B0604020202020204" pitchFamily="34" charset="0"/>
              <a:buChar char="•"/>
            </a:pPr>
            <a:r>
              <a:rPr lang="en-US" dirty="0"/>
              <a:t>Implement </a:t>
            </a:r>
            <a:r>
              <a:rPr lang="en-US" b="1" dirty="0"/>
              <a:t>AI-driven insights</a:t>
            </a:r>
            <a:r>
              <a:rPr lang="en-US" dirty="0"/>
              <a:t> to evaluate employee performance trends and productivity.</a:t>
            </a:r>
          </a:p>
        </p:txBody>
      </p:sp>
      <p:sp>
        <p:nvSpPr>
          <p:cNvPr id="6" name="Shape 3"/>
          <p:cNvSpPr/>
          <p:nvPr/>
        </p:nvSpPr>
        <p:spPr>
          <a:xfrm>
            <a:off x="1612359" y="3454747"/>
            <a:ext cx="170021" cy="949721"/>
          </a:xfrm>
          <a:prstGeom prst="roundRect">
            <a:avLst>
              <a:gd name="adj" fmla="val 56033"/>
            </a:avLst>
          </a:prstGeom>
          <a:solidFill>
            <a:srgbClr val="E9E6FA"/>
          </a:solidFill>
          <a:ln w="7620">
            <a:solidFill>
              <a:srgbClr val="BDB8DF"/>
            </a:solidFill>
            <a:prstDash val="solid"/>
          </a:ln>
        </p:spPr>
      </p:sp>
      <p:sp>
        <p:nvSpPr>
          <p:cNvPr id="7" name="Text 4"/>
          <p:cNvSpPr/>
          <p:nvPr/>
        </p:nvSpPr>
        <p:spPr>
          <a:xfrm>
            <a:off x="1890882" y="3505331"/>
            <a:ext cx="6706076" cy="843149"/>
          </a:xfrm>
          <a:prstGeom prst="rect">
            <a:avLst/>
          </a:prstGeom>
          <a:noFill/>
          <a:ln/>
        </p:spPr>
        <p:txBody>
          <a:bodyPr wrap="square" lIns="0" tIns="0" rIns="0" bIns="0" rtlCol="0" anchor="t"/>
          <a:lstStyle/>
          <a:p>
            <a:r>
              <a:rPr lang="en-US" b="1" dirty="0"/>
              <a:t>Biometric Attendance Integration</a:t>
            </a:r>
            <a:endParaRPr lang="en-US" dirty="0"/>
          </a:p>
          <a:p>
            <a:pPr marL="285750" indent="-285750">
              <a:buFont typeface="Arial" panose="020B0604020202020204" pitchFamily="34" charset="0"/>
              <a:buChar char="•"/>
            </a:pPr>
            <a:r>
              <a:rPr lang="en-US" dirty="0"/>
              <a:t>Link </a:t>
            </a:r>
            <a:r>
              <a:rPr lang="en-US" b="1" dirty="0"/>
              <a:t>fingerprint or facial recognition</a:t>
            </a:r>
            <a:r>
              <a:rPr lang="en-US" dirty="0"/>
              <a:t> for secure and accurate employee attendance tracking.</a:t>
            </a:r>
          </a:p>
        </p:txBody>
      </p:sp>
      <p:sp>
        <p:nvSpPr>
          <p:cNvPr id="8" name="Shape 5"/>
          <p:cNvSpPr/>
          <p:nvPr/>
        </p:nvSpPr>
        <p:spPr>
          <a:xfrm>
            <a:off x="2241567" y="4531557"/>
            <a:ext cx="170021" cy="883723"/>
          </a:xfrm>
          <a:prstGeom prst="roundRect">
            <a:avLst>
              <a:gd name="adj" fmla="val 56033"/>
            </a:avLst>
          </a:prstGeom>
          <a:solidFill>
            <a:srgbClr val="E9E6FA"/>
          </a:solidFill>
          <a:ln w="7620">
            <a:solidFill>
              <a:srgbClr val="BDB8DF"/>
            </a:solidFill>
            <a:prstDash val="solid"/>
          </a:ln>
        </p:spPr>
      </p:sp>
      <p:sp>
        <p:nvSpPr>
          <p:cNvPr id="9" name="Text 6"/>
          <p:cNvSpPr/>
          <p:nvPr/>
        </p:nvSpPr>
        <p:spPr>
          <a:xfrm>
            <a:off x="2514541" y="4612837"/>
            <a:ext cx="6365796" cy="725805"/>
          </a:xfrm>
          <a:prstGeom prst="rect">
            <a:avLst/>
          </a:prstGeom>
          <a:noFill/>
          <a:ln/>
        </p:spPr>
        <p:txBody>
          <a:bodyPr wrap="square" lIns="0" tIns="0" rIns="0" bIns="0" rtlCol="0" anchor="t"/>
          <a:lstStyle/>
          <a:p>
            <a:r>
              <a:rPr lang="en-US" b="1" dirty="0"/>
              <a:t>Mobile App Development</a:t>
            </a:r>
            <a:endParaRPr lang="en-US" dirty="0"/>
          </a:p>
          <a:p>
            <a:pPr marL="285750" indent="-285750">
              <a:buFont typeface="Arial" panose="020B0604020202020204" pitchFamily="34" charset="0"/>
              <a:buChar char="•"/>
            </a:pPr>
            <a:r>
              <a:rPr lang="en-US" dirty="0"/>
              <a:t>Develop a </a:t>
            </a:r>
            <a:r>
              <a:rPr lang="en-US" b="1" dirty="0"/>
              <a:t>React Native or Flutter</a:t>
            </a:r>
            <a:r>
              <a:rPr lang="en-US" dirty="0"/>
              <a:t>-based mobile app for on-the-go employee management.</a:t>
            </a:r>
          </a:p>
        </p:txBody>
      </p:sp>
      <p:sp>
        <p:nvSpPr>
          <p:cNvPr id="10" name="Shape 7"/>
          <p:cNvSpPr/>
          <p:nvPr/>
        </p:nvSpPr>
        <p:spPr>
          <a:xfrm>
            <a:off x="2714164" y="5857240"/>
            <a:ext cx="170021" cy="1088708"/>
          </a:xfrm>
          <a:prstGeom prst="roundRect">
            <a:avLst>
              <a:gd name="adj" fmla="val 56033"/>
            </a:avLst>
          </a:prstGeom>
          <a:solidFill>
            <a:srgbClr val="E9E6FA"/>
          </a:solidFill>
          <a:ln w="7620">
            <a:solidFill>
              <a:srgbClr val="BDB8DF"/>
            </a:solidFill>
            <a:prstDash val="solid"/>
          </a:ln>
        </p:spPr>
      </p:sp>
      <p:sp>
        <p:nvSpPr>
          <p:cNvPr id="11" name="Text 8"/>
          <p:cNvSpPr/>
          <p:nvPr/>
        </p:nvSpPr>
        <p:spPr>
          <a:xfrm>
            <a:off x="2959155" y="5897483"/>
            <a:ext cx="6025515" cy="1088708"/>
          </a:xfrm>
          <a:prstGeom prst="rect">
            <a:avLst/>
          </a:prstGeom>
          <a:noFill/>
          <a:ln/>
        </p:spPr>
        <p:txBody>
          <a:bodyPr wrap="square" lIns="0" tIns="0" rIns="0" bIns="0" rtlCol="0" anchor="t"/>
          <a:lstStyle/>
          <a:p>
            <a:r>
              <a:rPr lang="en-US" b="1" dirty="0"/>
              <a:t>Payroll Automation &amp; Tax Compliance</a:t>
            </a:r>
            <a:endParaRPr lang="en-US" dirty="0"/>
          </a:p>
          <a:p>
            <a:pPr marL="285750" indent="-285750">
              <a:buFont typeface="Arial" panose="020B0604020202020204" pitchFamily="34" charset="0"/>
              <a:buChar char="•"/>
            </a:pPr>
            <a:r>
              <a:rPr lang="en-US" dirty="0"/>
              <a:t>Integrate </a:t>
            </a:r>
            <a:r>
              <a:rPr lang="en-US" b="1" dirty="0"/>
              <a:t>automated payroll processing</a:t>
            </a:r>
            <a:r>
              <a:rPr lang="en-US" dirty="0"/>
              <a:t> with tax calculation and legal compliance for different regions.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1216223" y="1242327"/>
            <a:ext cx="12197953" cy="708779"/>
          </a:xfrm>
          <a:prstGeom prst="rect">
            <a:avLst/>
          </a:prstGeom>
          <a:noFill/>
          <a:ln/>
        </p:spPr>
        <p:txBody>
          <a:bodyPr wrap="none" lIns="0" tIns="0" rIns="0" bIns="0" rtlCol="0" anchor="t"/>
          <a:lstStyle/>
          <a:p>
            <a:pPr marL="0" indent="0" algn="ctr">
              <a:lnSpc>
                <a:spcPts val="5550"/>
              </a:lnSpc>
              <a:buNone/>
            </a:pPr>
            <a:r>
              <a:rPr lang="en-US" sz="4450" b="1" u="sng" dirty="0">
                <a:solidFill>
                  <a:srgbClr val="231971"/>
                </a:solidFill>
                <a:latin typeface="Times New Roman" panose="02020603050405020304" pitchFamily="18" charset="0"/>
                <a:ea typeface="Outfit Extra Bold" pitchFamily="34" charset="-122"/>
                <a:cs typeface="Times New Roman" panose="02020603050405020304" pitchFamily="18" charset="0"/>
              </a:rPr>
              <a:t>Acknowledgements and Conclusion</a:t>
            </a:r>
            <a:endParaRPr lang="en-US" sz="4450" u="sng" dirty="0">
              <a:latin typeface="Times New Roman" panose="02020603050405020304" pitchFamily="18" charset="0"/>
              <a:cs typeface="Times New Roman" panose="02020603050405020304" pitchFamily="18" charset="0"/>
            </a:endParaRPr>
          </a:p>
        </p:txBody>
      </p:sp>
      <p:sp>
        <p:nvSpPr>
          <p:cNvPr id="4" name="Text 1"/>
          <p:cNvSpPr/>
          <p:nvPr/>
        </p:nvSpPr>
        <p:spPr>
          <a:xfrm>
            <a:off x="2052391" y="2528550"/>
            <a:ext cx="10687010" cy="4116090"/>
          </a:xfrm>
          <a:prstGeom prst="rect">
            <a:avLst/>
          </a:prstGeom>
          <a:noFill/>
          <a:ln/>
        </p:spPr>
        <p:txBody>
          <a:bodyPr wrap="square" lIns="0" tIns="0" rIns="0" bIns="0" rtlCol="0" anchor="t"/>
          <a:lstStyle/>
          <a:p>
            <a:pPr algn="ctr"/>
            <a:r>
              <a:rPr lang="en-US" sz="2000" dirty="0"/>
              <a:t>The </a:t>
            </a:r>
            <a:r>
              <a:rPr lang="en-US" sz="2000" b="1" dirty="0"/>
              <a:t>Employee Management System</a:t>
            </a:r>
            <a:r>
              <a:rPr lang="en-US" sz="2000" dirty="0"/>
              <a:t> is a full-stack web application designed to streamline employee records, attendance tracking, payroll management, and overall HR operations. By integrating </a:t>
            </a:r>
            <a:r>
              <a:rPr lang="en-US" sz="2000" b="1" dirty="0"/>
              <a:t>React.js, Express.js, MySQL, and JWT authentication</a:t>
            </a:r>
            <a:r>
              <a:rPr lang="en-US" sz="2000" dirty="0"/>
              <a:t>, we have built a secure and efficient system that enhances workforce management. Through the challenges faced and solutions implemented, we have gained hands-on experience in handling </a:t>
            </a:r>
            <a:r>
              <a:rPr lang="en-US" sz="2000" b="1" dirty="0"/>
              <a:t>real-world software development</a:t>
            </a:r>
            <a:r>
              <a:rPr lang="en-US" sz="2000" dirty="0"/>
              <a:t> complexities. </a:t>
            </a:r>
          </a:p>
          <a:p>
            <a:pPr algn="ctr"/>
            <a:endParaRPr lang="en-US" sz="2000" dirty="0"/>
          </a:p>
          <a:p>
            <a:pPr algn="ctr"/>
            <a:endParaRPr lang="en-US" sz="2000" dirty="0"/>
          </a:p>
          <a:p>
            <a:pPr algn="ctr"/>
            <a:r>
              <a:rPr lang="en-US" sz="2000" dirty="0"/>
              <a:t>We would like to express our sincere gratitude to our mentors, professors, and guides for their invaluable support and guidance throughout the development of this Employee Management System. Their expertise and insights have played a crucial role in shaping this project. We also extend our appreciation to our peers and colleagues for their constructive feedback and collaboration, which have greatly contributed to refining the system. Additionally, we acknowledge the open-source community and various online resources that have helped us implement the latest technologies effectively.</a:t>
            </a:r>
          </a:p>
          <a:p>
            <a:pPr algn="ctr"/>
            <a:endParaRPr lang="en-US" sz="2000" dirty="0"/>
          </a:p>
        </p:txBody>
      </p:sp>
      <p:sp>
        <p:nvSpPr>
          <p:cNvPr id="5" name="Rectangle 4">
            <a:extLst>
              <a:ext uri="{FF2B5EF4-FFF2-40B4-BE49-F238E27FC236}">
                <a16:creationId xmlns:a16="http://schemas.microsoft.com/office/drawing/2014/main" id="{59A85403-F091-E527-19C5-9BCD2492B202}"/>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877995" y="993726"/>
            <a:ext cx="4411940" cy="6242147"/>
          </a:xfrm>
          <a:prstGeom prst="rect">
            <a:avLst/>
          </a:prstGeom>
          <a:solidFill>
            <a:srgbClr val="E5E0DF"/>
          </a:solidFill>
          <a:ln/>
        </p:spPr>
      </p:sp>
      <p:sp>
        <p:nvSpPr>
          <p:cNvPr id="4" name="Text 1"/>
          <p:cNvSpPr/>
          <p:nvPr/>
        </p:nvSpPr>
        <p:spPr>
          <a:xfrm>
            <a:off x="1958380" y="1267823"/>
            <a:ext cx="5670590" cy="708779"/>
          </a:xfrm>
          <a:prstGeom prst="rect">
            <a:avLst/>
          </a:prstGeom>
          <a:noFill/>
          <a:ln/>
        </p:spPr>
        <p:txBody>
          <a:bodyPr wrap="none" lIns="0" tIns="0" rIns="0" bIns="0" rtlCol="0" anchor="t"/>
          <a:lstStyle/>
          <a:p>
            <a:pPr marL="0" indent="0">
              <a:lnSpc>
                <a:spcPts val="5550"/>
              </a:lnSpc>
              <a:buNone/>
            </a:pPr>
            <a:r>
              <a:rPr lang="en-US" sz="4450" b="1" u="sng" dirty="0">
                <a:solidFill>
                  <a:srgbClr val="231971"/>
                </a:solidFill>
                <a:latin typeface="Times New Roman" panose="02020603050405020304" pitchFamily="18" charset="0"/>
                <a:ea typeface="Outfit Extra Bold" pitchFamily="34" charset="-122"/>
                <a:cs typeface="Times New Roman" panose="02020603050405020304" pitchFamily="18" charset="0"/>
              </a:rPr>
              <a:t>Team Members</a:t>
            </a:r>
            <a:endParaRPr lang="en-US" sz="4450" u="sng" dirty="0">
              <a:latin typeface="Times New Roman" panose="02020603050405020304" pitchFamily="18" charset="0"/>
              <a:cs typeface="Times New Roman" panose="02020603050405020304" pitchFamily="18" charset="0"/>
            </a:endParaRPr>
          </a:p>
        </p:txBody>
      </p:sp>
      <p:sp>
        <p:nvSpPr>
          <p:cNvPr id="5" name="Text 2"/>
          <p:cNvSpPr/>
          <p:nvPr/>
        </p:nvSpPr>
        <p:spPr>
          <a:xfrm>
            <a:off x="2059977" y="2297791"/>
            <a:ext cx="7556421" cy="362903"/>
          </a:xfrm>
          <a:prstGeom prst="rect">
            <a:avLst/>
          </a:prstGeom>
          <a:noFill/>
          <a:ln/>
        </p:spPr>
        <p:txBody>
          <a:bodyPr wrap="non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Leader: Arijit Dutta (22/ECE/054)</a:t>
            </a:r>
            <a:endParaRPr lang="en-US" sz="1750" dirty="0"/>
          </a:p>
        </p:txBody>
      </p:sp>
      <p:sp>
        <p:nvSpPr>
          <p:cNvPr id="6" name="Text 3"/>
          <p:cNvSpPr/>
          <p:nvPr/>
        </p:nvSpPr>
        <p:spPr>
          <a:xfrm>
            <a:off x="2059978" y="3010064"/>
            <a:ext cx="7556421" cy="362903"/>
          </a:xfrm>
          <a:prstGeom prst="rect">
            <a:avLst/>
          </a:prstGeom>
          <a:noFill/>
          <a:ln/>
        </p:spPr>
        <p:txBody>
          <a:bodyPr wrap="non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Members:</a:t>
            </a:r>
            <a:endParaRPr lang="en-US" sz="1750" dirty="0"/>
          </a:p>
        </p:txBody>
      </p:sp>
      <p:sp>
        <p:nvSpPr>
          <p:cNvPr id="7" name="Text 4"/>
          <p:cNvSpPr/>
          <p:nvPr/>
        </p:nvSpPr>
        <p:spPr>
          <a:xfrm>
            <a:off x="2059979" y="3617836"/>
            <a:ext cx="7556421" cy="2177415"/>
          </a:xfrm>
          <a:prstGeom prst="rect">
            <a:avLst/>
          </a:prstGeom>
          <a:noFill/>
          <a:ln/>
        </p:spPr>
        <p:txBody>
          <a:bodyPr wrap="squar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Arijit Dutta (22/ECE/054)
Arighna Jha(22/ECE/053)
Brijit Maity(22/CSE-CS/025)
Sneha Chourasia(22/ECE/169)
Sneha Singh(22/ECE/170)
Soham Chowdhury(22/ECE/172)</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051824" y="807425"/>
            <a:ext cx="12203073" cy="708779"/>
          </a:xfrm>
          <a:prstGeom prst="rect">
            <a:avLst/>
          </a:prstGeom>
          <a:noFill/>
          <a:ln/>
        </p:spPr>
        <p:txBody>
          <a:bodyPr wrap="none" lIns="0" tIns="0" rIns="0" bIns="0" rtlCol="0" anchor="t"/>
          <a:lstStyle/>
          <a:p>
            <a:pPr marL="0" indent="0">
              <a:lnSpc>
                <a:spcPts val="5550"/>
              </a:lnSpc>
              <a:buNone/>
            </a:pPr>
            <a:r>
              <a:rPr lang="en-US" sz="40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Introduction: Project Overview and Objectives</a:t>
            </a:r>
            <a:endParaRPr lang="en-US" sz="4000" u="sng" dirty="0">
              <a:latin typeface="Times New Roman" panose="02020603050405020304" pitchFamily="18" charset="0"/>
              <a:cs typeface="Times New Roman" panose="02020603050405020304" pitchFamily="18" charset="0"/>
            </a:endParaRPr>
          </a:p>
        </p:txBody>
      </p:sp>
      <p:sp>
        <p:nvSpPr>
          <p:cNvPr id="3" name="Text 1"/>
          <p:cNvSpPr/>
          <p:nvPr/>
        </p:nvSpPr>
        <p:spPr>
          <a:xfrm>
            <a:off x="2131936" y="1718015"/>
            <a:ext cx="10045196" cy="2051097"/>
          </a:xfrm>
          <a:prstGeom prst="rect">
            <a:avLst/>
          </a:prstGeom>
          <a:noFill/>
          <a:ln/>
        </p:spPr>
        <p:txBody>
          <a:bodyPr wrap="square" lIns="0" tIns="0" rIns="0" bIns="0" rtlCol="0" anchor="t"/>
          <a:lstStyle/>
          <a:p>
            <a:r>
              <a:rPr lang="en-US" b="1" dirty="0"/>
              <a:t>1. Project Overview</a:t>
            </a:r>
          </a:p>
          <a:p>
            <a:pPr>
              <a:buFont typeface="Arial" panose="020B0604020202020204" pitchFamily="34" charset="0"/>
              <a:buChar char="•"/>
            </a:pPr>
            <a:r>
              <a:rPr lang="en-US" dirty="0"/>
              <a:t>The </a:t>
            </a:r>
            <a:r>
              <a:rPr lang="en-US" b="1" dirty="0"/>
              <a:t>Employee Management System (EMS)</a:t>
            </a:r>
            <a:r>
              <a:rPr lang="en-US" dirty="0"/>
              <a:t> is a full-stack web application designed to streamline employee data management.</a:t>
            </a:r>
          </a:p>
          <a:p>
            <a:pPr>
              <a:buFont typeface="Arial" panose="020B0604020202020204" pitchFamily="34" charset="0"/>
              <a:buChar char="•"/>
            </a:pPr>
            <a:r>
              <a:rPr lang="en-US" dirty="0"/>
              <a:t>It allows </a:t>
            </a:r>
            <a:r>
              <a:rPr lang="en-US" b="1" dirty="0"/>
              <a:t>HR and management teams</a:t>
            </a:r>
            <a:r>
              <a:rPr lang="en-US" dirty="0"/>
              <a:t> to efficiently handle employee records, attendance, payroll, and performance tracking.</a:t>
            </a:r>
          </a:p>
          <a:p>
            <a:pPr>
              <a:buFont typeface="Arial" panose="020B0604020202020204" pitchFamily="34" charset="0"/>
              <a:buChar char="•"/>
            </a:pPr>
            <a:r>
              <a:rPr lang="en-US" dirty="0"/>
              <a:t>Built using </a:t>
            </a:r>
            <a:r>
              <a:rPr lang="en-US" b="1" dirty="0"/>
              <a:t>modern web technologies</a:t>
            </a:r>
            <a:r>
              <a:rPr lang="en-US" dirty="0"/>
              <a:t> for seamless functionality and scalability.</a:t>
            </a:r>
          </a:p>
          <a:p>
            <a:pPr>
              <a:buFont typeface="Arial" panose="020B0604020202020204" pitchFamily="34" charset="0"/>
              <a:buChar char="•"/>
            </a:pPr>
            <a:r>
              <a:rPr lang="en-US" dirty="0"/>
              <a:t>Focuses on </a:t>
            </a:r>
            <a:r>
              <a:rPr lang="en-US" b="1" dirty="0"/>
              <a:t>automation, security, and user-friendly interface</a:t>
            </a:r>
            <a:r>
              <a:rPr lang="en-US" dirty="0"/>
              <a:t> for enhanced employee data handling.</a:t>
            </a:r>
          </a:p>
        </p:txBody>
      </p:sp>
      <p:sp>
        <p:nvSpPr>
          <p:cNvPr id="15" name="Text 1">
            <a:extLst>
              <a:ext uri="{FF2B5EF4-FFF2-40B4-BE49-F238E27FC236}">
                <a16:creationId xmlns:a16="http://schemas.microsoft.com/office/drawing/2014/main" id="{CF71FCC9-CFE3-C278-37E8-0BDA5F985E42}"/>
              </a:ext>
            </a:extLst>
          </p:cNvPr>
          <p:cNvSpPr/>
          <p:nvPr/>
        </p:nvSpPr>
        <p:spPr>
          <a:xfrm>
            <a:off x="2051824" y="3951785"/>
            <a:ext cx="9909717" cy="3424005"/>
          </a:xfrm>
          <a:prstGeom prst="rect">
            <a:avLst/>
          </a:prstGeom>
          <a:noFill/>
          <a:ln/>
        </p:spPr>
        <p:txBody>
          <a:bodyPr wrap="square" lIns="0" tIns="0" rIns="0" bIns="0" rtlCol="0" anchor="t"/>
          <a:lstStyle/>
          <a:p>
            <a:r>
              <a:rPr lang="en-US" b="1" dirty="0"/>
              <a:t>2. Key Features</a:t>
            </a:r>
          </a:p>
          <a:p>
            <a:r>
              <a:rPr lang="en-US" dirty="0"/>
              <a:t>✅ </a:t>
            </a:r>
            <a:r>
              <a:rPr lang="en-US" b="1" dirty="0"/>
              <a:t>Employee Profile Management</a:t>
            </a:r>
            <a:r>
              <a:rPr lang="en-US" dirty="0"/>
              <a:t> – Store and manage employee details, roles, and departments.</a:t>
            </a:r>
            <a:br>
              <a:rPr lang="en-US" dirty="0"/>
            </a:br>
            <a:r>
              <a:rPr lang="en-US" dirty="0"/>
              <a:t>✅ </a:t>
            </a:r>
            <a:r>
              <a:rPr lang="en-US" b="1" dirty="0"/>
              <a:t>Category Wise Tracking</a:t>
            </a:r>
            <a:r>
              <a:rPr lang="en-US" dirty="0"/>
              <a:t> – Monitor categories and take input.</a:t>
            </a:r>
            <a:br>
              <a:rPr lang="en-US" dirty="0"/>
            </a:br>
            <a:r>
              <a:rPr lang="en-US" dirty="0"/>
              <a:t>✅ </a:t>
            </a:r>
            <a:r>
              <a:rPr lang="en-US" b="1" dirty="0"/>
              <a:t>Secure Role-Based Access</a:t>
            </a:r>
            <a:r>
              <a:rPr lang="en-US" dirty="0"/>
              <a:t> – Restrict functionalities based on user roles (Admin, HR, Employee).</a:t>
            </a:r>
          </a:p>
          <a:p>
            <a:endParaRPr lang="en-US" dirty="0"/>
          </a:p>
          <a:p>
            <a:r>
              <a:rPr lang="en-US" b="1" dirty="0"/>
              <a:t>3. Project Objectives</a:t>
            </a:r>
          </a:p>
          <a:p>
            <a:r>
              <a:rPr lang="en-US" dirty="0"/>
              <a:t>🔹 </a:t>
            </a:r>
            <a:r>
              <a:rPr lang="en-US" b="1" dirty="0"/>
              <a:t>Efficient Data Management:</a:t>
            </a:r>
            <a:r>
              <a:rPr lang="en-US" dirty="0"/>
              <a:t> Reduce paperwork and manual record-keeping.</a:t>
            </a:r>
            <a:br>
              <a:rPr lang="en-US" dirty="0"/>
            </a:br>
            <a:r>
              <a:rPr lang="en-US" dirty="0"/>
              <a:t>🔹 </a:t>
            </a:r>
            <a:r>
              <a:rPr lang="en-US" b="1" dirty="0"/>
              <a:t>User-Friendly Interface:</a:t>
            </a:r>
            <a:r>
              <a:rPr lang="en-US" dirty="0"/>
              <a:t> Ensure ease of use for HR and employees.</a:t>
            </a:r>
            <a:br>
              <a:rPr lang="en-US" dirty="0"/>
            </a:br>
            <a:r>
              <a:rPr lang="en-US" dirty="0"/>
              <a:t>🔹 </a:t>
            </a:r>
            <a:r>
              <a:rPr lang="en-US" b="1" dirty="0"/>
              <a:t>Security &amp; Access Control:</a:t>
            </a:r>
            <a:r>
              <a:rPr lang="en-US" dirty="0"/>
              <a:t> Implement role-based authentication for data protection.</a:t>
            </a:r>
            <a:br>
              <a:rPr lang="en-US" dirty="0"/>
            </a:br>
            <a:r>
              <a:rPr lang="en-US" dirty="0"/>
              <a:t>🔹 </a:t>
            </a:r>
            <a:r>
              <a:rPr lang="en-US" b="1" dirty="0"/>
              <a:t>Scalability:</a:t>
            </a:r>
            <a:r>
              <a:rPr lang="en-US" dirty="0"/>
              <a:t> Design a system that can expand as the organization grows.</a:t>
            </a:r>
          </a:p>
        </p:txBody>
      </p:sp>
      <p:sp>
        <p:nvSpPr>
          <p:cNvPr id="16" name="Rectangle 15">
            <a:extLst>
              <a:ext uri="{FF2B5EF4-FFF2-40B4-BE49-F238E27FC236}">
                <a16:creationId xmlns:a16="http://schemas.microsoft.com/office/drawing/2014/main" id="{C7E701F5-951D-B7B1-C835-018D6399F26E}"/>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412595" y="712613"/>
            <a:ext cx="13805209" cy="686843"/>
          </a:xfrm>
          <a:prstGeom prst="rect">
            <a:avLst/>
          </a:prstGeom>
          <a:noFill/>
          <a:ln/>
        </p:spPr>
        <p:txBody>
          <a:bodyPr wrap="square" lIns="0" tIns="0" rIns="0" bIns="0" rtlCol="0" anchor="t"/>
          <a:lstStyle/>
          <a:p>
            <a:pPr marL="0" indent="0" algn="ctr">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System Architecture: Frontend, Backend and Database</a:t>
            </a:r>
            <a:endParaRPr lang="en-US" sz="3600" u="sng" dirty="0">
              <a:latin typeface="Times New Roman" panose="02020603050405020304" pitchFamily="18" charset="0"/>
              <a:cs typeface="Times New Roman" panose="02020603050405020304" pitchFamily="18" charset="0"/>
            </a:endParaRPr>
          </a:p>
        </p:txBody>
      </p:sp>
      <p:sp>
        <p:nvSpPr>
          <p:cNvPr id="4" name="Shape 1"/>
          <p:cNvSpPr/>
          <p:nvPr/>
        </p:nvSpPr>
        <p:spPr>
          <a:xfrm>
            <a:off x="1313006" y="1708408"/>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1501779" y="182370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2001999" y="1707267"/>
            <a:ext cx="4358607" cy="1464049"/>
          </a:xfrm>
          <a:prstGeom prst="rect">
            <a:avLst/>
          </a:prstGeom>
          <a:noFill/>
          <a:ln/>
        </p:spPr>
        <p:txBody>
          <a:bodyPr wrap="square" lIns="0" tIns="0" rIns="0" bIns="0" rtlCol="0" anchor="t"/>
          <a:lstStyle/>
          <a:p>
            <a:r>
              <a:rPr lang="en-US" sz="1600" b="1" u="sng" dirty="0">
                <a:latin typeface="Arial" panose="020B0604020202020204" pitchFamily="34" charset="0"/>
                <a:cs typeface="Arial" panose="020B0604020202020204" pitchFamily="34" charset="0"/>
              </a:rPr>
              <a:t>Overview of System Architecture</a:t>
            </a: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Employee Management System</a:t>
            </a:r>
            <a:r>
              <a:rPr lang="en-US" sz="1600" dirty="0">
                <a:latin typeface="Arial" panose="020B0604020202020204" pitchFamily="34" charset="0"/>
                <a:cs typeface="Arial" panose="020B0604020202020204" pitchFamily="34" charset="0"/>
              </a:rPr>
              <a:t> follows a </a:t>
            </a:r>
            <a:r>
              <a:rPr lang="en-US" sz="1600" b="1" dirty="0">
                <a:latin typeface="Arial" panose="020B0604020202020204" pitchFamily="34" charset="0"/>
                <a:cs typeface="Arial" panose="020B0604020202020204" pitchFamily="34" charset="0"/>
              </a:rPr>
              <a:t>Full-Stack</a:t>
            </a:r>
            <a:r>
              <a:rPr lang="en-US" sz="1600" dirty="0">
                <a:latin typeface="Arial" panose="020B0604020202020204" pitchFamily="34" charset="0"/>
                <a:cs typeface="Arial" panose="020B0604020202020204" pitchFamily="34" charset="0"/>
              </a:rPr>
              <a:t> architecture comprising:</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Front-end (Client-side)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Back-end (Server-side)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Database (Storage &amp; Retrieval)</a:t>
            </a:r>
            <a:endParaRPr lang="en-US" sz="1600" dirty="0">
              <a:latin typeface="Arial" panose="020B0604020202020204" pitchFamily="34" charset="0"/>
              <a:cs typeface="Arial" panose="020B0604020202020204" pitchFamily="34" charset="0"/>
            </a:endParaRPr>
          </a:p>
        </p:txBody>
      </p:sp>
      <p:sp>
        <p:nvSpPr>
          <p:cNvPr id="7" name="Shape 4"/>
          <p:cNvSpPr/>
          <p:nvPr/>
        </p:nvSpPr>
        <p:spPr>
          <a:xfrm>
            <a:off x="6546229" y="1695296"/>
            <a:ext cx="510302" cy="510302"/>
          </a:xfrm>
          <a:prstGeom prst="roundRect">
            <a:avLst>
              <a:gd name="adj" fmla="val 18669"/>
            </a:avLst>
          </a:prstGeom>
          <a:solidFill>
            <a:srgbClr val="E9E6FA"/>
          </a:solidFill>
          <a:ln w="7620">
            <a:solidFill>
              <a:srgbClr val="BDB8DF"/>
            </a:solidFill>
            <a:prstDash val="solid"/>
          </a:ln>
        </p:spPr>
      </p:sp>
      <p:sp>
        <p:nvSpPr>
          <p:cNvPr id="8" name="Text 5"/>
          <p:cNvSpPr/>
          <p:nvPr/>
        </p:nvSpPr>
        <p:spPr>
          <a:xfrm>
            <a:off x="6720739" y="1822039"/>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Shape 7"/>
          <p:cNvSpPr/>
          <p:nvPr/>
        </p:nvSpPr>
        <p:spPr>
          <a:xfrm>
            <a:off x="3184589" y="5168856"/>
            <a:ext cx="510302" cy="51030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3342942" y="5253867"/>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5" name="Text 3">
            <a:extLst>
              <a:ext uri="{FF2B5EF4-FFF2-40B4-BE49-F238E27FC236}">
                <a16:creationId xmlns:a16="http://schemas.microsoft.com/office/drawing/2014/main" id="{D7E88B04-4A1D-186C-F7AA-FF214BFE3DD9}"/>
              </a:ext>
            </a:extLst>
          </p:cNvPr>
          <p:cNvSpPr/>
          <p:nvPr/>
        </p:nvSpPr>
        <p:spPr>
          <a:xfrm>
            <a:off x="5384902" y="2014193"/>
            <a:ext cx="3311723" cy="2847737"/>
          </a:xfrm>
          <a:prstGeom prst="rect">
            <a:avLst/>
          </a:prstGeom>
          <a:noFill/>
          <a:ln/>
        </p:spPr>
        <p:txBody>
          <a:bodyPr wrap="square" lIns="0" tIns="0" rIns="0" bIns="0" rtlCol="0" anchor="t"/>
          <a:lstStyle/>
          <a:p>
            <a:r>
              <a:rPr lang="en-US" b="1" dirty="0"/>
              <a:t>. </a:t>
            </a:r>
            <a:endParaRPr lang="en-US" dirty="0"/>
          </a:p>
        </p:txBody>
      </p:sp>
      <p:sp>
        <p:nvSpPr>
          <p:cNvPr id="17" name="Rectangle 4">
            <a:extLst>
              <a:ext uri="{FF2B5EF4-FFF2-40B4-BE49-F238E27FC236}">
                <a16:creationId xmlns:a16="http://schemas.microsoft.com/office/drawing/2014/main" id="{B7986C30-D2FD-A955-3461-3866A879129E}"/>
              </a:ext>
            </a:extLst>
          </p:cNvPr>
          <p:cNvSpPr>
            <a:spLocks noChangeArrowheads="1"/>
          </p:cNvSpPr>
          <p:nvPr/>
        </p:nvSpPr>
        <p:spPr bwMode="auto">
          <a:xfrm>
            <a:off x="7087025" y="1652858"/>
            <a:ext cx="680739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Front-end (Client-side)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Built using </a:t>
            </a: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as the primary library for building dynamic UI components.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 Router DOM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is used for seamless navigation and page routing.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Axios</a:t>
            </a: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handles API calls efficiently for fetching and sending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Bootstrap &amp; Bootstrap Icons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are used for responsive UI design and enhanced styling.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Tech Stack:</a:t>
            </a:r>
            <a:endParaRPr kumimoji="0" lang="en-US" altLang="en-US" sz="1600" b="0" i="0" u="sng"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UI component-based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 Router DOM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Navigation and routing.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Axios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API integration for communication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Bootstrap &amp; Icons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Styling and UI components.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Rectangle 5">
            <a:extLst>
              <a:ext uri="{FF2B5EF4-FFF2-40B4-BE49-F238E27FC236}">
                <a16:creationId xmlns:a16="http://schemas.microsoft.com/office/drawing/2014/main" id="{3C68D89E-2515-3FA4-C3C3-04FDBBECE057}"/>
              </a:ext>
            </a:extLst>
          </p:cNvPr>
          <p:cNvSpPr>
            <a:spLocks noChangeArrowheads="1"/>
          </p:cNvSpPr>
          <p:nvPr/>
        </p:nvSpPr>
        <p:spPr bwMode="auto">
          <a:xfrm>
            <a:off x="3794974" y="5168856"/>
            <a:ext cx="850552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Back-end (Server-side)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Not explicitly mentioned in the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package.json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file, but typically: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Node.js &amp; Express.js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can be used for handling API requests and business logic.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RESTful APIs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will connect the front-end with the database.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Authentication &amp; Authorization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(JWT or OAuth) for user access control.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Tech Stack:</a:t>
            </a:r>
            <a:endParaRPr kumimoji="0" lang="en-US" altLang="en-US" sz="1600" b="0" i="0" u="sng"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Node.js + Express.js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Server-side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REST APIs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API endpoints for CRUD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Authentication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Role-based access for admin, HR, and employees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026" name="Picture 2" descr="Streamlining Backend-Frontend Integration: A Quick Guide” | by Adityagaba |  Medium">
            <a:extLst>
              <a:ext uri="{FF2B5EF4-FFF2-40B4-BE49-F238E27FC236}">
                <a16:creationId xmlns:a16="http://schemas.microsoft.com/office/drawing/2014/main" id="{8E0717BD-ED42-EF62-FBA7-2682FF7A9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05" y="3256327"/>
            <a:ext cx="3457421" cy="17977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0BF8A-67A1-D1C8-C18F-8EAF0BD8E1F6}"/>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8CDDB013-F5B1-0A9E-A820-86ACC4DD5731}"/>
              </a:ext>
            </a:extLst>
          </p:cNvPr>
          <p:cNvSpPr/>
          <p:nvPr/>
        </p:nvSpPr>
        <p:spPr>
          <a:xfrm>
            <a:off x="1877545" y="967804"/>
            <a:ext cx="510302" cy="510302"/>
          </a:xfrm>
          <a:prstGeom prst="roundRect">
            <a:avLst>
              <a:gd name="adj" fmla="val 18669"/>
            </a:avLst>
          </a:prstGeom>
          <a:solidFill>
            <a:srgbClr val="E9E6FA"/>
          </a:solidFill>
          <a:ln w="7620">
            <a:solidFill>
              <a:srgbClr val="BDB8DF"/>
            </a:solidFill>
            <a:prstDash val="solid"/>
          </a:ln>
        </p:spPr>
      </p:sp>
      <p:sp>
        <p:nvSpPr>
          <p:cNvPr id="5" name="Text 2">
            <a:extLst>
              <a:ext uri="{FF2B5EF4-FFF2-40B4-BE49-F238E27FC236}">
                <a16:creationId xmlns:a16="http://schemas.microsoft.com/office/drawing/2014/main" id="{DD9E8680-0F2A-9435-886E-231B5E2607E3}"/>
              </a:ext>
            </a:extLst>
          </p:cNvPr>
          <p:cNvSpPr/>
          <p:nvPr/>
        </p:nvSpPr>
        <p:spPr>
          <a:xfrm>
            <a:off x="2056606" y="105281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7" name="Shape 4">
            <a:extLst>
              <a:ext uri="{FF2B5EF4-FFF2-40B4-BE49-F238E27FC236}">
                <a16:creationId xmlns:a16="http://schemas.microsoft.com/office/drawing/2014/main" id="{7729372E-A97D-44C5-9936-CD69886760A0}"/>
              </a:ext>
            </a:extLst>
          </p:cNvPr>
          <p:cNvSpPr/>
          <p:nvPr/>
        </p:nvSpPr>
        <p:spPr>
          <a:xfrm>
            <a:off x="1887662" y="4582513"/>
            <a:ext cx="510302" cy="510302"/>
          </a:xfrm>
          <a:prstGeom prst="roundRect">
            <a:avLst>
              <a:gd name="adj" fmla="val 18669"/>
            </a:avLst>
          </a:prstGeom>
          <a:solidFill>
            <a:srgbClr val="E9E6FA"/>
          </a:solidFill>
          <a:ln w="7620">
            <a:solidFill>
              <a:srgbClr val="BDB8DF"/>
            </a:solidFill>
            <a:prstDash val="solid"/>
          </a:ln>
        </p:spPr>
      </p:sp>
      <p:sp>
        <p:nvSpPr>
          <p:cNvPr id="8" name="Text 5">
            <a:extLst>
              <a:ext uri="{FF2B5EF4-FFF2-40B4-BE49-F238E27FC236}">
                <a16:creationId xmlns:a16="http://schemas.microsoft.com/office/drawing/2014/main" id="{877EF7A5-9431-1A86-9978-65CB2174A193}"/>
              </a:ext>
            </a:extLst>
          </p:cNvPr>
          <p:cNvSpPr/>
          <p:nvPr/>
        </p:nvSpPr>
        <p:spPr>
          <a:xfrm>
            <a:off x="2062172" y="4709256"/>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rPr>
              <a:t>5</a:t>
            </a:r>
            <a:endParaRPr lang="en-US" sz="2650" dirty="0"/>
          </a:p>
        </p:txBody>
      </p:sp>
      <p:sp>
        <p:nvSpPr>
          <p:cNvPr id="15" name="Text 3">
            <a:extLst>
              <a:ext uri="{FF2B5EF4-FFF2-40B4-BE49-F238E27FC236}">
                <a16:creationId xmlns:a16="http://schemas.microsoft.com/office/drawing/2014/main" id="{85CF5D0C-2EC8-D491-D8B8-3DA8DD65683C}"/>
              </a:ext>
            </a:extLst>
          </p:cNvPr>
          <p:cNvSpPr/>
          <p:nvPr/>
        </p:nvSpPr>
        <p:spPr>
          <a:xfrm>
            <a:off x="5384902" y="2014193"/>
            <a:ext cx="3311723" cy="2847737"/>
          </a:xfrm>
          <a:prstGeom prst="rect">
            <a:avLst/>
          </a:prstGeom>
          <a:noFill/>
          <a:ln/>
        </p:spPr>
        <p:txBody>
          <a:bodyPr wrap="square" lIns="0" tIns="0" rIns="0" bIns="0" rtlCol="0" anchor="t"/>
          <a:lstStyle/>
          <a:p>
            <a:r>
              <a:rPr lang="en-US" b="1" dirty="0"/>
              <a:t>. </a:t>
            </a:r>
            <a:endParaRPr lang="en-US" dirty="0"/>
          </a:p>
        </p:txBody>
      </p:sp>
      <p:sp>
        <p:nvSpPr>
          <p:cNvPr id="9" name="Rectangle 1">
            <a:extLst>
              <a:ext uri="{FF2B5EF4-FFF2-40B4-BE49-F238E27FC236}">
                <a16:creationId xmlns:a16="http://schemas.microsoft.com/office/drawing/2014/main" id="{540A3C22-1537-2836-B173-5EF5E271411D}"/>
              </a:ext>
            </a:extLst>
          </p:cNvPr>
          <p:cNvSpPr>
            <a:spLocks noChangeArrowheads="1"/>
          </p:cNvSpPr>
          <p:nvPr/>
        </p:nvSpPr>
        <p:spPr bwMode="auto">
          <a:xfrm>
            <a:off x="2634615" y="1002095"/>
            <a:ext cx="936117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Arial" panose="020B0604020202020204" pitchFamily="34" charset="0"/>
                <a:cs typeface="Arial" panose="020B0604020202020204" pitchFamily="34" charset="0"/>
              </a:rPr>
              <a:t>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package.json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does not specify a database, but commonly used databases for an Employee Management System include: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SQL-based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(MySQL, PostgreSQL) – Structured and relational data management.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NoSQL-based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(MongoDB, Firebase) – Flexible and scalable document-based storage.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Possible Database Choices can be: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MongoDB</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NoSQL, flexible schema.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MySQL/PostgreSQL</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Structured, relational database with better query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Firebase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Real-time database for live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72F3F9A-A3E6-8AF6-953A-2951E009519A}"/>
              </a:ext>
            </a:extLst>
          </p:cNvPr>
          <p:cNvSpPr txBox="1"/>
          <p:nvPr/>
        </p:nvSpPr>
        <p:spPr>
          <a:xfrm>
            <a:off x="2601649" y="4578240"/>
            <a:ext cx="8943974" cy="2308324"/>
          </a:xfrm>
          <a:prstGeom prst="rect">
            <a:avLst/>
          </a:prstGeom>
          <a:noFill/>
        </p:spPr>
        <p:txBody>
          <a:bodyPr wrap="square">
            <a:spAutoFit/>
          </a:bodyPr>
          <a:lstStyle/>
          <a:p>
            <a:r>
              <a:rPr lang="en-IN" b="1" u="sng" dirty="0">
                <a:latin typeface="Arial" panose="020B0604020202020204" pitchFamily="34" charset="0"/>
                <a:cs typeface="Arial" panose="020B0604020202020204" pitchFamily="34" charset="0"/>
              </a:rPr>
              <a:t>System Architecture Flow</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Front-end (React.js)</a:t>
            </a:r>
            <a:r>
              <a:rPr lang="en-IN" dirty="0">
                <a:latin typeface="Arial" panose="020B0604020202020204" pitchFamily="34" charset="0"/>
                <a:cs typeface="Arial" panose="020B0604020202020204" pitchFamily="34" charset="0"/>
              </a:rPr>
              <a:t> ➡️ Calls API via Axios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Back-end (Node.js + Express.js)</a:t>
            </a:r>
            <a:r>
              <a:rPr lang="en-IN" dirty="0">
                <a:latin typeface="Arial" panose="020B0604020202020204" pitchFamily="34" charset="0"/>
                <a:cs typeface="Arial" panose="020B0604020202020204" pitchFamily="34" charset="0"/>
              </a:rPr>
              <a:t> ➡️ Processes requests &amp; interacts with DB</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Database (SQL/NoSQL)</a:t>
            </a:r>
            <a:r>
              <a:rPr lang="en-IN" dirty="0">
                <a:latin typeface="Arial" panose="020B0604020202020204" pitchFamily="34" charset="0"/>
                <a:cs typeface="Arial" panose="020B0604020202020204" pitchFamily="34" charset="0"/>
              </a:rPr>
              <a:t> ➡️ Stores &amp; retrieves employee data</a:t>
            </a:r>
          </a:p>
          <a:p>
            <a:r>
              <a:rPr lang="en-IN" dirty="0">
                <a:latin typeface="Arial" panose="020B0604020202020204" pitchFamily="34" charset="0"/>
                <a:cs typeface="Arial" panose="020B0604020202020204" pitchFamily="34" charset="0"/>
              </a:rPr>
              <a:t>This architecture ensures:</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Modular development</a:t>
            </a:r>
            <a:r>
              <a:rPr lang="en-IN" dirty="0">
                <a:latin typeface="Arial" panose="020B0604020202020204" pitchFamily="34" charset="0"/>
                <a:cs typeface="Arial" panose="020B0604020202020204" pitchFamily="34" charset="0"/>
              </a:rPr>
              <a:t> for scalability.</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Seamless communication</a:t>
            </a:r>
            <a:r>
              <a:rPr lang="en-IN" dirty="0">
                <a:latin typeface="Arial" panose="020B0604020202020204" pitchFamily="34" charset="0"/>
                <a:cs typeface="Arial" panose="020B0604020202020204" pitchFamily="34" charset="0"/>
              </a:rPr>
              <a:t> between UI, server, and database.</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Secure data handling</a:t>
            </a:r>
            <a:r>
              <a:rPr lang="en-IN" dirty="0">
                <a:latin typeface="Arial" panose="020B0604020202020204" pitchFamily="34" charset="0"/>
                <a:cs typeface="Arial" panose="020B0604020202020204" pitchFamily="34" charset="0"/>
              </a:rPr>
              <a:t> through authentication &amp; access control.</a:t>
            </a:r>
          </a:p>
        </p:txBody>
      </p:sp>
    </p:spTree>
    <p:extLst>
      <p:ext uri="{BB962C8B-B14F-4D97-AF65-F5344CB8AC3E}">
        <p14:creationId xmlns:p14="http://schemas.microsoft.com/office/powerpoint/2010/main" val="146375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475751" y="833258"/>
            <a:ext cx="13154649" cy="720795"/>
          </a:xfrm>
          <a:prstGeom prst="rect">
            <a:avLst/>
          </a:prstGeom>
          <a:noFill/>
          <a:ln/>
        </p:spPr>
        <p:txBody>
          <a:bodyPr wrap="square" lIns="0" tIns="0" rIns="0" bIns="0" rtlCol="0" anchor="t"/>
          <a:lstStyle/>
          <a:p>
            <a:pPr marL="0" indent="0">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Frontend Development: User Interface and User Experience</a:t>
            </a:r>
            <a:endParaRPr lang="en-US" sz="3600" u="sng"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2202171" y="3831312"/>
            <a:ext cx="566976" cy="566976"/>
          </a:xfrm>
          <a:prstGeom prst="rect">
            <a:avLst/>
          </a:prstGeom>
        </p:spPr>
      </p:pic>
      <p:pic>
        <p:nvPicPr>
          <p:cNvPr id="6" name="Image 2" descr="preencoded.png"/>
          <p:cNvPicPr>
            <a:picLocks noChangeAspect="1"/>
          </p:cNvPicPr>
          <p:nvPr/>
        </p:nvPicPr>
        <p:blipFill>
          <a:blip r:embed="rId4"/>
          <a:stretch>
            <a:fillRect/>
          </a:stretch>
        </p:blipFill>
        <p:spPr>
          <a:xfrm>
            <a:off x="11127011" y="3831312"/>
            <a:ext cx="566976" cy="566976"/>
          </a:xfrm>
          <a:prstGeom prst="rect">
            <a:avLst/>
          </a:prstGeom>
        </p:spPr>
      </p:pic>
      <p:sp>
        <p:nvSpPr>
          <p:cNvPr id="10" name="Rectangle 9">
            <a:extLst>
              <a:ext uri="{FF2B5EF4-FFF2-40B4-BE49-F238E27FC236}">
                <a16:creationId xmlns:a16="http://schemas.microsoft.com/office/drawing/2014/main" id="{B3683B6F-D4C4-93F3-09B4-6EF7948984E9}"/>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
            <a:extLst>
              <a:ext uri="{FF2B5EF4-FFF2-40B4-BE49-F238E27FC236}">
                <a16:creationId xmlns:a16="http://schemas.microsoft.com/office/drawing/2014/main" id="{D1E12059-50E9-BC39-D77D-DE6A12774D15}"/>
              </a:ext>
            </a:extLst>
          </p:cNvPr>
          <p:cNvSpPr>
            <a:spLocks noChangeArrowheads="1"/>
          </p:cNvSpPr>
          <p:nvPr/>
        </p:nvSpPr>
        <p:spPr bwMode="auto">
          <a:xfrm>
            <a:off x="795526" y="4629320"/>
            <a:ext cx="740998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1. React-Based Dynamic UI</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Built using </a:t>
            </a:r>
            <a:r>
              <a:rPr kumimoji="0" lang="en-US" altLang="en-US" sz="1400" b="1" i="0" u="none" strike="noStrike" cap="none" normalizeH="0" baseline="0" dirty="0">
                <a:ln>
                  <a:noFill/>
                </a:ln>
                <a:solidFill>
                  <a:schemeClr val="tx1"/>
                </a:solidFill>
                <a:effectLst/>
                <a:latin typeface="Arial" panose="020B0604020202020204" pitchFamily="34" charset="0"/>
              </a:rPr>
              <a:t>React.js</a:t>
            </a:r>
            <a:r>
              <a:rPr kumimoji="0" lang="en-US" altLang="en-US" sz="1400" b="0" i="0" u="none" strike="noStrike" cap="none" normalizeH="0" baseline="0" dirty="0">
                <a:ln>
                  <a:noFill/>
                </a:ln>
                <a:solidFill>
                  <a:schemeClr val="tx1"/>
                </a:solidFill>
                <a:effectLst/>
                <a:latin typeface="Arial" panose="020B0604020202020204" pitchFamily="34" charset="0"/>
              </a:rPr>
              <a:t> for a modular, fast, and responsive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React Router DOM</a:t>
            </a:r>
            <a:r>
              <a:rPr kumimoji="0" lang="en-US" altLang="en-US" sz="1400" b="0" i="0" u="none" strike="noStrike" cap="none" normalizeH="0" baseline="0" dirty="0">
                <a:ln>
                  <a:noFill/>
                </a:ln>
                <a:solidFill>
                  <a:schemeClr val="tx1"/>
                </a:solidFill>
                <a:effectLst/>
                <a:latin typeface="Arial" panose="020B0604020202020204" pitchFamily="34" charset="0"/>
              </a:rPr>
              <a:t> for smooth, single-page application navigation.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2. Bootstrap &amp; Icons for Modern Design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Bootstrap 5</a:t>
            </a:r>
            <a:r>
              <a:rPr kumimoji="0" lang="en-US" altLang="en-US" sz="1400" b="0" i="0" u="none" strike="noStrike" cap="none" normalizeH="0" baseline="0" dirty="0">
                <a:ln>
                  <a:noFill/>
                </a:ln>
                <a:solidFill>
                  <a:schemeClr val="tx1"/>
                </a:solidFill>
                <a:effectLst/>
                <a:latin typeface="Arial" panose="020B0604020202020204" pitchFamily="34" charset="0"/>
              </a:rPr>
              <a:t> ensures a </a:t>
            </a:r>
            <a:r>
              <a:rPr kumimoji="0" lang="en-US" altLang="en-US" sz="1400" b="1" i="0" u="none" strike="noStrike" cap="none" normalizeH="0" baseline="0" dirty="0">
                <a:ln>
                  <a:noFill/>
                </a:ln>
                <a:solidFill>
                  <a:schemeClr val="tx1"/>
                </a:solidFill>
                <a:effectLst/>
                <a:latin typeface="Arial" panose="020B0604020202020204" pitchFamily="34" charset="0"/>
              </a:rPr>
              <a:t>responsive, mobile-friendly UI</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Bootstrap Icons</a:t>
            </a:r>
            <a:r>
              <a:rPr kumimoji="0" lang="en-US" altLang="en-US" sz="1400" b="0" i="0" u="none" strike="noStrike" cap="none" normalizeH="0" baseline="0" dirty="0">
                <a:ln>
                  <a:noFill/>
                </a:ln>
                <a:solidFill>
                  <a:schemeClr val="tx1"/>
                </a:solidFill>
                <a:effectLst/>
                <a:latin typeface="Arial" panose="020B0604020202020204" pitchFamily="34" charset="0"/>
              </a:rPr>
              <a:t> enhance the visual appeal and usability of the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3. API Integration with Axios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Axios</a:t>
            </a:r>
            <a:r>
              <a:rPr kumimoji="0" lang="en-US" altLang="en-US" sz="1400" b="0" i="0" u="none" strike="noStrike" cap="none" normalizeH="0" baseline="0" dirty="0">
                <a:ln>
                  <a:noFill/>
                </a:ln>
                <a:solidFill>
                  <a:schemeClr val="tx1"/>
                </a:solidFill>
                <a:effectLst/>
                <a:latin typeface="Arial" panose="020B0604020202020204" pitchFamily="34" charset="0"/>
              </a:rPr>
              <a:t> enables fast and efficient communication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Ensures real-time updates for employee records, attendance, and payroll.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CBB095E1-A55C-D7FC-DFE9-85F314728D4E}"/>
              </a:ext>
            </a:extLst>
          </p:cNvPr>
          <p:cNvSpPr txBox="1"/>
          <p:nvPr/>
        </p:nvSpPr>
        <p:spPr>
          <a:xfrm>
            <a:off x="7170248" y="4744736"/>
            <a:ext cx="6874725" cy="2554545"/>
          </a:xfrm>
          <a:prstGeom prst="rect">
            <a:avLst/>
          </a:prstGeom>
          <a:noFill/>
        </p:spPr>
        <p:txBody>
          <a:bodyPr wrap="square">
            <a:spAutoFit/>
          </a:bodyPr>
          <a:lstStyle/>
          <a:p>
            <a:r>
              <a:rPr lang="en-IN" sz="1600" b="1" dirty="0">
                <a:latin typeface="Arial" panose="020B0604020202020204" pitchFamily="34" charset="0"/>
                <a:cs typeface="Arial" panose="020B0604020202020204" pitchFamily="34" charset="0"/>
              </a:rPr>
              <a:t>4. User-Centric Experience (UX) Improvements</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Clean layout with </a:t>
            </a:r>
            <a:r>
              <a:rPr lang="en-IN" sz="1600" b="1" dirty="0">
                <a:latin typeface="Arial" panose="020B0604020202020204" pitchFamily="34" charset="0"/>
                <a:cs typeface="Arial" panose="020B0604020202020204" pitchFamily="34" charset="0"/>
              </a:rPr>
              <a:t>easy-to-navigate dashboards</a:t>
            </a:r>
            <a:r>
              <a:rPr lang="en-IN" sz="1600" dirty="0">
                <a:latin typeface="Arial" panose="020B0604020202020204" pitchFamily="34" charset="0"/>
                <a:cs typeface="Arial" panose="020B0604020202020204" pitchFamily="34" charset="0"/>
              </a:rPr>
              <a:t> for Admin, HR, and </a:t>
            </a:r>
            <a:r>
              <a:rPr lang="en-IN" sz="1600" dirty="0" err="1">
                <a:latin typeface="Arial" panose="020B0604020202020204" pitchFamily="34" charset="0"/>
                <a:cs typeface="Arial" panose="020B0604020202020204" pitchFamily="34" charset="0"/>
              </a:rPr>
              <a:t>Employees.Interactive</a:t>
            </a:r>
            <a:r>
              <a:rPr lang="en-IN"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UI components with </a:t>
            </a:r>
            <a:r>
              <a:rPr lang="en-IN" sz="1600" b="1" dirty="0">
                <a:latin typeface="Arial" panose="020B0604020202020204" pitchFamily="34" charset="0"/>
                <a:cs typeface="Arial" panose="020B0604020202020204" pitchFamily="34" charset="0"/>
              </a:rPr>
              <a:t>alerts, modals, and tooltips</a:t>
            </a:r>
            <a:r>
              <a:rPr lang="en-IN" sz="1600" dirty="0">
                <a:latin typeface="Arial" panose="020B0604020202020204" pitchFamily="34" charset="0"/>
                <a:cs typeface="Arial" panose="020B0604020202020204" pitchFamily="34" charset="0"/>
              </a:rPr>
              <a:t> for better engagement.</a:t>
            </a:r>
          </a:p>
          <a:p>
            <a:r>
              <a:rPr lang="en-IN" sz="1600" b="1" dirty="0">
                <a:latin typeface="Arial" panose="020B0604020202020204" pitchFamily="34" charset="0"/>
                <a:cs typeface="Arial" panose="020B0604020202020204" pitchFamily="34" charset="0"/>
              </a:rPr>
              <a:t>5. Role-Based Interface Customization</a:t>
            </a: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Different UI views</a:t>
            </a:r>
            <a:r>
              <a:rPr lang="en-IN" sz="1600" dirty="0">
                <a:latin typeface="Arial" panose="020B0604020202020204" pitchFamily="34" charset="0"/>
                <a:cs typeface="Arial" panose="020B0604020202020204" pitchFamily="34" charset="0"/>
              </a:rPr>
              <a:t> for Admin, HR, and Employees based on role permissions.</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Secure </a:t>
            </a:r>
            <a:r>
              <a:rPr lang="en-IN" sz="1600" b="1" dirty="0">
                <a:latin typeface="Arial" panose="020B0604020202020204" pitchFamily="34" charset="0"/>
                <a:cs typeface="Arial" panose="020B0604020202020204" pitchFamily="34" charset="0"/>
              </a:rPr>
              <a:t>login/logout authentication using JWT</a:t>
            </a:r>
            <a:r>
              <a:rPr lang="en-IN" sz="1600" dirty="0">
                <a:latin typeface="Arial" panose="020B0604020202020204" pitchFamily="34" charset="0"/>
                <a:cs typeface="Arial" panose="020B0604020202020204" pitchFamily="34" charset="0"/>
              </a:rPr>
              <a:t> for a seamless user experience.</a:t>
            </a:r>
          </a:p>
        </p:txBody>
      </p:sp>
      <p:pic>
        <p:nvPicPr>
          <p:cNvPr id="7" name="Picture 6">
            <a:extLst>
              <a:ext uri="{FF2B5EF4-FFF2-40B4-BE49-F238E27FC236}">
                <a16:creationId xmlns:a16="http://schemas.microsoft.com/office/drawing/2014/main" id="{81AFCE6D-F2A8-4E5A-704A-9F2706C3C16C}"/>
              </a:ext>
            </a:extLst>
          </p:cNvPr>
          <p:cNvPicPr>
            <a:picLocks noChangeAspect="1"/>
          </p:cNvPicPr>
          <p:nvPr/>
        </p:nvPicPr>
        <p:blipFill>
          <a:blip r:embed="rId5"/>
          <a:stretch>
            <a:fillRect/>
          </a:stretch>
        </p:blipFill>
        <p:spPr>
          <a:xfrm>
            <a:off x="4472708" y="1728223"/>
            <a:ext cx="5039896" cy="2542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6" name="Shape 10">
            <a:extLst>
              <a:ext uri="{FF2B5EF4-FFF2-40B4-BE49-F238E27FC236}">
                <a16:creationId xmlns:a16="http://schemas.microsoft.com/office/drawing/2014/main" id="{0F32A066-821E-9DF3-0FF1-15A3D308EEE6}"/>
              </a:ext>
            </a:extLst>
          </p:cNvPr>
          <p:cNvSpPr/>
          <p:nvPr/>
        </p:nvSpPr>
        <p:spPr>
          <a:xfrm>
            <a:off x="1900619" y="5913652"/>
            <a:ext cx="797950" cy="45719"/>
          </a:xfrm>
          <a:prstGeom prst="roundRect">
            <a:avLst>
              <a:gd name="adj" fmla="val 312558"/>
            </a:avLst>
          </a:prstGeom>
          <a:solidFill>
            <a:srgbClr val="BDB8DF"/>
          </a:solidFill>
          <a:ln/>
        </p:spPr>
      </p:sp>
      <p:sp>
        <p:nvSpPr>
          <p:cNvPr id="37" name="Shape 10">
            <a:extLst>
              <a:ext uri="{FF2B5EF4-FFF2-40B4-BE49-F238E27FC236}">
                <a16:creationId xmlns:a16="http://schemas.microsoft.com/office/drawing/2014/main" id="{746E9055-A570-D85A-E076-A73D86B60634}"/>
              </a:ext>
            </a:extLst>
          </p:cNvPr>
          <p:cNvSpPr/>
          <p:nvPr/>
        </p:nvSpPr>
        <p:spPr>
          <a:xfrm>
            <a:off x="1989119" y="6958097"/>
            <a:ext cx="797950" cy="45719"/>
          </a:xfrm>
          <a:prstGeom prst="roundRect">
            <a:avLst>
              <a:gd name="adj" fmla="val 312558"/>
            </a:avLst>
          </a:prstGeom>
          <a:solidFill>
            <a:srgbClr val="BDB8DF"/>
          </a:solidFill>
          <a:ln/>
        </p:spPr>
      </p:sp>
      <p:sp>
        <p:nvSpPr>
          <p:cNvPr id="3" name="Text 0"/>
          <p:cNvSpPr/>
          <p:nvPr/>
        </p:nvSpPr>
        <p:spPr>
          <a:xfrm>
            <a:off x="1515466" y="744141"/>
            <a:ext cx="13249115" cy="1417558"/>
          </a:xfrm>
          <a:prstGeom prst="rect">
            <a:avLst/>
          </a:prstGeom>
          <a:noFill/>
          <a:ln/>
        </p:spPr>
        <p:txBody>
          <a:bodyPr wrap="square" lIns="0" tIns="0" rIns="0" bIns="0" rtlCol="0" anchor="t"/>
          <a:lstStyle/>
          <a:p>
            <a:pPr marL="0" indent="0">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Back-End Development: API Design and Implementation</a:t>
            </a:r>
            <a:endParaRPr lang="en-US" sz="3600" u="sng" dirty="0">
              <a:latin typeface="Times New Roman" panose="02020603050405020304" pitchFamily="18" charset="0"/>
              <a:cs typeface="Times New Roman" panose="02020603050405020304" pitchFamily="18" charset="0"/>
            </a:endParaRPr>
          </a:p>
        </p:txBody>
      </p:sp>
      <p:sp>
        <p:nvSpPr>
          <p:cNvPr id="4" name="Shape 1"/>
          <p:cNvSpPr/>
          <p:nvPr/>
        </p:nvSpPr>
        <p:spPr>
          <a:xfrm flipH="1">
            <a:off x="1792348" y="1483612"/>
            <a:ext cx="45719" cy="5789596"/>
          </a:xfrm>
          <a:prstGeom prst="roundRect">
            <a:avLst>
              <a:gd name="adj" fmla="val 312558"/>
            </a:avLst>
          </a:prstGeom>
          <a:solidFill>
            <a:srgbClr val="BDB8DF"/>
          </a:solidFill>
          <a:ln/>
        </p:spPr>
      </p:sp>
      <p:sp>
        <p:nvSpPr>
          <p:cNvPr id="5" name="Shape 2"/>
          <p:cNvSpPr/>
          <p:nvPr/>
        </p:nvSpPr>
        <p:spPr>
          <a:xfrm>
            <a:off x="1928278" y="2032114"/>
            <a:ext cx="797950" cy="45719"/>
          </a:xfrm>
          <a:prstGeom prst="roundRect">
            <a:avLst>
              <a:gd name="adj" fmla="val 312558"/>
            </a:avLst>
          </a:prstGeom>
          <a:solidFill>
            <a:srgbClr val="BDB8DF"/>
          </a:solidFill>
          <a:ln/>
        </p:spPr>
      </p:sp>
      <p:sp>
        <p:nvSpPr>
          <p:cNvPr id="6" name="Shape 3"/>
          <p:cNvSpPr/>
          <p:nvPr/>
        </p:nvSpPr>
        <p:spPr>
          <a:xfrm>
            <a:off x="1555791" y="1809865"/>
            <a:ext cx="512976" cy="424779"/>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1744505" y="1894877"/>
            <a:ext cx="13345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9" name="Shape 6"/>
          <p:cNvSpPr/>
          <p:nvPr/>
        </p:nvSpPr>
        <p:spPr>
          <a:xfrm>
            <a:off x="1831480" y="3434381"/>
            <a:ext cx="797950" cy="45719"/>
          </a:xfrm>
          <a:prstGeom prst="roundRect">
            <a:avLst>
              <a:gd name="adj" fmla="val 312558"/>
            </a:avLst>
          </a:prstGeom>
          <a:solidFill>
            <a:srgbClr val="BDB8DF"/>
          </a:solidFill>
          <a:ln/>
        </p:spPr>
      </p:sp>
      <p:sp>
        <p:nvSpPr>
          <p:cNvPr id="10" name="Shape 7"/>
          <p:cNvSpPr/>
          <p:nvPr/>
        </p:nvSpPr>
        <p:spPr>
          <a:xfrm>
            <a:off x="1517454" y="3187957"/>
            <a:ext cx="512976" cy="424779"/>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1674617" y="3272969"/>
            <a:ext cx="197004"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Shape 10"/>
          <p:cNvSpPr/>
          <p:nvPr/>
        </p:nvSpPr>
        <p:spPr>
          <a:xfrm>
            <a:off x="1945543" y="4674016"/>
            <a:ext cx="797950" cy="45719"/>
          </a:xfrm>
          <a:prstGeom prst="roundRect">
            <a:avLst>
              <a:gd name="adj" fmla="val 312558"/>
            </a:avLst>
          </a:prstGeom>
          <a:solidFill>
            <a:srgbClr val="BDB8DF"/>
          </a:solidFill>
          <a:ln/>
        </p:spPr>
      </p:sp>
      <p:sp>
        <p:nvSpPr>
          <p:cNvPr id="14" name="Shape 11"/>
          <p:cNvSpPr/>
          <p:nvPr/>
        </p:nvSpPr>
        <p:spPr>
          <a:xfrm>
            <a:off x="1552699" y="4372063"/>
            <a:ext cx="512976" cy="424779"/>
          </a:xfrm>
          <a:prstGeom prst="roundRect">
            <a:avLst>
              <a:gd name="adj" fmla="val 18669"/>
            </a:avLst>
          </a:prstGeom>
          <a:solidFill>
            <a:srgbClr val="E9E6FA"/>
          </a:solidFill>
          <a:ln w="7620">
            <a:solidFill>
              <a:srgbClr val="BDB8DF"/>
            </a:solidFill>
            <a:prstDash val="solid"/>
          </a:ln>
        </p:spPr>
      </p:sp>
      <p:sp>
        <p:nvSpPr>
          <p:cNvPr id="15" name="Text 12"/>
          <p:cNvSpPr/>
          <p:nvPr/>
        </p:nvSpPr>
        <p:spPr>
          <a:xfrm>
            <a:off x="1711051" y="4457075"/>
            <a:ext cx="19461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9" name="TextBox 18">
            <a:extLst>
              <a:ext uri="{FF2B5EF4-FFF2-40B4-BE49-F238E27FC236}">
                <a16:creationId xmlns:a16="http://schemas.microsoft.com/office/drawing/2014/main" id="{9C31334E-236D-4CEF-1BEC-BFBBF9F8DAAD}"/>
              </a:ext>
            </a:extLst>
          </p:cNvPr>
          <p:cNvSpPr txBox="1"/>
          <p:nvPr/>
        </p:nvSpPr>
        <p:spPr>
          <a:xfrm>
            <a:off x="2787069" y="1670134"/>
            <a:ext cx="7884648" cy="923330"/>
          </a:xfrm>
          <a:prstGeom prst="rect">
            <a:avLst/>
          </a:prstGeom>
          <a:noFill/>
        </p:spPr>
        <p:txBody>
          <a:bodyPr wrap="square">
            <a:spAutoFit/>
          </a:bodyPr>
          <a:lstStyle/>
          <a:p>
            <a:r>
              <a:rPr lang="en-US" b="1" dirty="0"/>
              <a:t>Express.js for RESTful API Development</a:t>
            </a:r>
            <a:endParaRPr lang="en-US" dirty="0"/>
          </a:p>
          <a:p>
            <a:pPr>
              <a:buFont typeface="Arial" panose="020B0604020202020204" pitchFamily="34" charset="0"/>
              <a:buChar char="•"/>
            </a:pPr>
            <a:r>
              <a:rPr lang="en-US" b="1" dirty="0"/>
              <a:t>Express.js</a:t>
            </a:r>
            <a:r>
              <a:rPr lang="en-US" dirty="0"/>
              <a:t> used to build scalable and efficient backend services.</a:t>
            </a:r>
          </a:p>
          <a:p>
            <a:pPr>
              <a:buFont typeface="Arial" panose="020B0604020202020204" pitchFamily="34" charset="0"/>
              <a:buChar char="•"/>
            </a:pPr>
            <a:r>
              <a:rPr lang="en-US" dirty="0"/>
              <a:t>Follows </a:t>
            </a:r>
            <a:r>
              <a:rPr lang="en-US" b="1" dirty="0"/>
              <a:t>RESTful API principles</a:t>
            </a:r>
            <a:r>
              <a:rPr lang="en-US" dirty="0"/>
              <a:t> for structured and easy-to-maintain endpoints.</a:t>
            </a:r>
          </a:p>
        </p:txBody>
      </p:sp>
      <p:sp>
        <p:nvSpPr>
          <p:cNvPr id="21" name="TextBox 20">
            <a:extLst>
              <a:ext uri="{FF2B5EF4-FFF2-40B4-BE49-F238E27FC236}">
                <a16:creationId xmlns:a16="http://schemas.microsoft.com/office/drawing/2014/main" id="{CE7FB567-FD31-F056-159C-8B08E9A1594F}"/>
              </a:ext>
            </a:extLst>
          </p:cNvPr>
          <p:cNvSpPr txBox="1"/>
          <p:nvPr/>
        </p:nvSpPr>
        <p:spPr>
          <a:xfrm>
            <a:off x="2724239" y="3025229"/>
            <a:ext cx="7353537" cy="923330"/>
          </a:xfrm>
          <a:prstGeom prst="rect">
            <a:avLst/>
          </a:prstGeom>
          <a:noFill/>
        </p:spPr>
        <p:txBody>
          <a:bodyPr wrap="square">
            <a:spAutoFit/>
          </a:bodyPr>
          <a:lstStyle/>
          <a:p>
            <a:r>
              <a:rPr lang="en-US" b="1" dirty="0"/>
              <a:t>Authentication &amp; Security with JWT</a:t>
            </a:r>
            <a:endParaRPr lang="en-US" dirty="0"/>
          </a:p>
          <a:p>
            <a:pPr>
              <a:buFont typeface="Arial" panose="020B0604020202020204" pitchFamily="34" charset="0"/>
              <a:buChar char="•"/>
            </a:pPr>
            <a:r>
              <a:rPr lang="en-US" b="1" dirty="0" err="1"/>
              <a:t>jsonwebtoken</a:t>
            </a:r>
            <a:r>
              <a:rPr lang="en-US" b="1" dirty="0"/>
              <a:t> (JWT)</a:t>
            </a:r>
            <a:r>
              <a:rPr lang="en-US" dirty="0"/>
              <a:t> used for secure authentication and session management.</a:t>
            </a:r>
          </a:p>
          <a:p>
            <a:pPr>
              <a:buFont typeface="Arial" panose="020B0604020202020204" pitchFamily="34" charset="0"/>
              <a:buChar char="•"/>
            </a:pPr>
            <a:r>
              <a:rPr lang="en-US" dirty="0"/>
              <a:t>Role-based access control for </a:t>
            </a:r>
            <a:r>
              <a:rPr lang="en-US" b="1" dirty="0"/>
              <a:t>Admin, HR, and Employees</a:t>
            </a:r>
            <a:r>
              <a:rPr lang="en-US" dirty="0"/>
              <a:t>.</a:t>
            </a:r>
          </a:p>
        </p:txBody>
      </p:sp>
      <p:sp>
        <p:nvSpPr>
          <p:cNvPr id="22" name="Shape 11">
            <a:extLst>
              <a:ext uri="{FF2B5EF4-FFF2-40B4-BE49-F238E27FC236}">
                <a16:creationId xmlns:a16="http://schemas.microsoft.com/office/drawing/2014/main" id="{0EA39F9A-CFCF-66CB-47E3-445CB1DFA089}"/>
              </a:ext>
            </a:extLst>
          </p:cNvPr>
          <p:cNvSpPr/>
          <p:nvPr/>
        </p:nvSpPr>
        <p:spPr>
          <a:xfrm>
            <a:off x="1548670" y="5689199"/>
            <a:ext cx="512976" cy="424779"/>
          </a:xfrm>
          <a:prstGeom prst="roundRect">
            <a:avLst>
              <a:gd name="adj" fmla="val 18669"/>
            </a:avLst>
          </a:prstGeom>
          <a:solidFill>
            <a:srgbClr val="E9E6FA"/>
          </a:solidFill>
          <a:ln w="7620">
            <a:solidFill>
              <a:srgbClr val="BDB8DF"/>
            </a:solidFill>
            <a:prstDash val="solid"/>
          </a:ln>
        </p:spPr>
      </p:sp>
      <p:sp>
        <p:nvSpPr>
          <p:cNvPr id="23" name="Text 12">
            <a:extLst>
              <a:ext uri="{FF2B5EF4-FFF2-40B4-BE49-F238E27FC236}">
                <a16:creationId xmlns:a16="http://schemas.microsoft.com/office/drawing/2014/main" id="{1FBE8C9B-D2E4-77A8-06FD-264F32CA983E}"/>
              </a:ext>
            </a:extLst>
          </p:cNvPr>
          <p:cNvSpPr/>
          <p:nvPr/>
        </p:nvSpPr>
        <p:spPr>
          <a:xfrm>
            <a:off x="1707022" y="5774211"/>
            <a:ext cx="19461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28" name="Shape 11">
            <a:extLst>
              <a:ext uri="{FF2B5EF4-FFF2-40B4-BE49-F238E27FC236}">
                <a16:creationId xmlns:a16="http://schemas.microsoft.com/office/drawing/2014/main" id="{874781EB-8EC4-605F-8FFE-C95E99246AF7}"/>
              </a:ext>
            </a:extLst>
          </p:cNvPr>
          <p:cNvSpPr/>
          <p:nvPr/>
        </p:nvSpPr>
        <p:spPr>
          <a:xfrm>
            <a:off x="1586152" y="6702947"/>
            <a:ext cx="512976" cy="424779"/>
          </a:xfrm>
          <a:prstGeom prst="roundRect">
            <a:avLst>
              <a:gd name="adj" fmla="val 18669"/>
            </a:avLst>
          </a:prstGeom>
          <a:solidFill>
            <a:srgbClr val="E9E6FA"/>
          </a:solidFill>
          <a:ln w="7620">
            <a:solidFill>
              <a:srgbClr val="BDB8DF"/>
            </a:solidFill>
            <a:prstDash val="solid"/>
          </a:ln>
        </p:spPr>
      </p:sp>
      <p:sp>
        <p:nvSpPr>
          <p:cNvPr id="29" name="Text 12">
            <a:extLst>
              <a:ext uri="{FF2B5EF4-FFF2-40B4-BE49-F238E27FC236}">
                <a16:creationId xmlns:a16="http://schemas.microsoft.com/office/drawing/2014/main" id="{79A55934-716F-6EA8-36FE-B8A804494F86}"/>
              </a:ext>
            </a:extLst>
          </p:cNvPr>
          <p:cNvSpPr/>
          <p:nvPr/>
        </p:nvSpPr>
        <p:spPr>
          <a:xfrm>
            <a:off x="1744504" y="6787959"/>
            <a:ext cx="194611" cy="283252"/>
          </a:xfrm>
          <a:prstGeom prst="rect">
            <a:avLst/>
          </a:prstGeom>
          <a:noFill/>
          <a:ln/>
        </p:spPr>
        <p:txBody>
          <a:bodyPr wrap="none" lIns="0" tIns="0" rIns="0" bIns="0" rtlCol="0" anchor="t"/>
          <a:lstStyle/>
          <a:p>
            <a:pPr marL="0" indent="0" algn="ctr">
              <a:lnSpc>
                <a:spcPts val="2650"/>
              </a:lnSpc>
              <a:buNone/>
            </a:pPr>
            <a:r>
              <a:rPr lang="en-US" sz="2650" b="1" dirty="0"/>
              <a:t>5</a:t>
            </a:r>
          </a:p>
        </p:txBody>
      </p:sp>
      <p:sp>
        <p:nvSpPr>
          <p:cNvPr id="31" name="TextBox 30">
            <a:extLst>
              <a:ext uri="{FF2B5EF4-FFF2-40B4-BE49-F238E27FC236}">
                <a16:creationId xmlns:a16="http://schemas.microsoft.com/office/drawing/2014/main" id="{EEA7A51B-58C2-81D4-D698-632927EAE86E}"/>
              </a:ext>
            </a:extLst>
          </p:cNvPr>
          <p:cNvSpPr txBox="1"/>
          <p:nvPr/>
        </p:nvSpPr>
        <p:spPr>
          <a:xfrm>
            <a:off x="2698569" y="4183041"/>
            <a:ext cx="7690999" cy="923330"/>
          </a:xfrm>
          <a:prstGeom prst="rect">
            <a:avLst/>
          </a:prstGeom>
          <a:noFill/>
        </p:spPr>
        <p:txBody>
          <a:bodyPr wrap="square">
            <a:spAutoFit/>
          </a:bodyPr>
          <a:lstStyle/>
          <a:p>
            <a:r>
              <a:rPr lang="en-US" b="1" dirty="0"/>
              <a:t>Database Integration with MySQL</a:t>
            </a:r>
            <a:endParaRPr lang="en-US" dirty="0"/>
          </a:p>
          <a:p>
            <a:pPr>
              <a:buFont typeface="Arial" panose="020B0604020202020204" pitchFamily="34" charset="0"/>
              <a:buChar char="•"/>
            </a:pPr>
            <a:r>
              <a:rPr lang="en-US" b="1" dirty="0"/>
              <a:t>MySQL2</a:t>
            </a:r>
            <a:r>
              <a:rPr lang="en-US" dirty="0"/>
              <a:t> library used for database connectivity and queries.</a:t>
            </a:r>
          </a:p>
          <a:p>
            <a:pPr>
              <a:buFont typeface="Arial" panose="020B0604020202020204" pitchFamily="34" charset="0"/>
              <a:buChar char="•"/>
            </a:pPr>
            <a:r>
              <a:rPr lang="en-US" dirty="0"/>
              <a:t>Implements </a:t>
            </a:r>
            <a:r>
              <a:rPr lang="en-US" b="1" dirty="0"/>
              <a:t>CRUD operations</a:t>
            </a:r>
            <a:r>
              <a:rPr lang="en-US" dirty="0"/>
              <a:t> for managing employees, attendance, and payroll.</a:t>
            </a:r>
          </a:p>
        </p:txBody>
      </p:sp>
      <p:sp>
        <p:nvSpPr>
          <p:cNvPr id="33" name="TextBox 32">
            <a:extLst>
              <a:ext uri="{FF2B5EF4-FFF2-40B4-BE49-F238E27FC236}">
                <a16:creationId xmlns:a16="http://schemas.microsoft.com/office/drawing/2014/main" id="{5CBE8E98-1137-2C8C-6C51-3B22E159D764}"/>
              </a:ext>
            </a:extLst>
          </p:cNvPr>
          <p:cNvSpPr txBox="1"/>
          <p:nvPr/>
        </p:nvSpPr>
        <p:spPr>
          <a:xfrm>
            <a:off x="2743493" y="5399408"/>
            <a:ext cx="7353537" cy="923330"/>
          </a:xfrm>
          <a:prstGeom prst="rect">
            <a:avLst/>
          </a:prstGeom>
          <a:noFill/>
        </p:spPr>
        <p:txBody>
          <a:bodyPr wrap="square">
            <a:spAutoFit/>
          </a:bodyPr>
          <a:lstStyle/>
          <a:p>
            <a:r>
              <a:rPr lang="en-US" b="1" dirty="0"/>
              <a:t>Middleware &amp; File Handling</a:t>
            </a:r>
            <a:endParaRPr lang="en-US" dirty="0"/>
          </a:p>
          <a:p>
            <a:pPr>
              <a:buFont typeface="Arial" panose="020B0604020202020204" pitchFamily="34" charset="0"/>
              <a:buChar char="•"/>
            </a:pPr>
            <a:r>
              <a:rPr lang="en-US" b="1" dirty="0" err="1"/>
              <a:t>Multer</a:t>
            </a:r>
            <a:r>
              <a:rPr lang="en-US" dirty="0"/>
              <a:t> for handling employee file uploads (documents, profile images).</a:t>
            </a:r>
          </a:p>
          <a:p>
            <a:pPr>
              <a:buFont typeface="Arial" panose="020B0604020202020204" pitchFamily="34" charset="0"/>
              <a:buChar char="•"/>
            </a:pPr>
            <a:r>
              <a:rPr lang="en-US" b="1" dirty="0" err="1"/>
              <a:t>Cors</a:t>
            </a:r>
            <a:r>
              <a:rPr lang="en-US" b="1" dirty="0"/>
              <a:t> &amp; Cookie-Parser</a:t>
            </a:r>
            <a:r>
              <a:rPr lang="en-US" dirty="0"/>
              <a:t> to enable cross-origin requests and secure cookies.</a:t>
            </a:r>
          </a:p>
        </p:txBody>
      </p:sp>
      <p:sp>
        <p:nvSpPr>
          <p:cNvPr id="35" name="TextBox 34">
            <a:extLst>
              <a:ext uri="{FF2B5EF4-FFF2-40B4-BE49-F238E27FC236}">
                <a16:creationId xmlns:a16="http://schemas.microsoft.com/office/drawing/2014/main" id="{630A178E-9A14-8A02-17D3-09137D726BA6}"/>
              </a:ext>
            </a:extLst>
          </p:cNvPr>
          <p:cNvSpPr txBox="1"/>
          <p:nvPr/>
        </p:nvSpPr>
        <p:spPr>
          <a:xfrm>
            <a:off x="2787069" y="6562129"/>
            <a:ext cx="7802511" cy="923330"/>
          </a:xfrm>
          <a:prstGeom prst="rect">
            <a:avLst/>
          </a:prstGeom>
          <a:noFill/>
        </p:spPr>
        <p:txBody>
          <a:bodyPr wrap="square">
            <a:spAutoFit/>
          </a:bodyPr>
          <a:lstStyle/>
          <a:p>
            <a:r>
              <a:rPr lang="en-US" b="1" dirty="0"/>
              <a:t>Optimized API Routing &amp; Performance</a:t>
            </a:r>
            <a:endParaRPr lang="en-US" dirty="0"/>
          </a:p>
          <a:p>
            <a:pPr>
              <a:buFont typeface="Arial" panose="020B0604020202020204" pitchFamily="34" charset="0"/>
              <a:buChar char="•"/>
            </a:pPr>
            <a:r>
              <a:rPr lang="en-US" b="1" dirty="0"/>
              <a:t>Modular API routes</a:t>
            </a:r>
            <a:r>
              <a:rPr lang="en-US" dirty="0"/>
              <a:t> for different functionalities (employees, attendance, payroll).</a:t>
            </a:r>
          </a:p>
          <a:p>
            <a:pPr>
              <a:buFont typeface="Arial" panose="020B0604020202020204" pitchFamily="34" charset="0"/>
              <a:buChar char="•"/>
            </a:pPr>
            <a:r>
              <a:rPr lang="en-US" b="1" dirty="0" err="1"/>
              <a:t>Nodemon</a:t>
            </a:r>
            <a:r>
              <a:rPr lang="en-US" dirty="0"/>
              <a:t> for automatic server restarts during development for efficiency.</a:t>
            </a:r>
          </a:p>
        </p:txBody>
      </p:sp>
      <p:pic>
        <p:nvPicPr>
          <p:cNvPr id="2050" name="Picture 2" descr="Navigating CORS in Node.js with Express">
            <a:extLst>
              <a:ext uri="{FF2B5EF4-FFF2-40B4-BE49-F238E27FC236}">
                <a16:creationId xmlns:a16="http://schemas.microsoft.com/office/drawing/2014/main" id="{60FF3ACC-5419-70B6-922C-915AFD338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568" y="2362872"/>
            <a:ext cx="3106196" cy="19414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Spring Boot and Spring Security + JWT + mySQL database. | by Michał  Szczypka | Medium">
            <a:extLst>
              <a:ext uri="{FF2B5EF4-FFF2-40B4-BE49-F238E27FC236}">
                <a16:creationId xmlns:a16="http://schemas.microsoft.com/office/drawing/2014/main" id="{0F26460E-4C57-04C1-172E-3CA6F9E876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2" t="41022" r="15600" b="6918"/>
          <a:stretch/>
        </p:blipFill>
        <p:spPr bwMode="auto">
          <a:xfrm>
            <a:off x="10288665" y="5172700"/>
            <a:ext cx="3252764" cy="15566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CA7C-FBD1-8725-8748-B36FD15EEEF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698CD86-396B-94B3-3B3A-C163BDEB6CC2}"/>
              </a:ext>
            </a:extLst>
          </p:cNvPr>
          <p:cNvPicPr>
            <a:picLocks noChangeAspect="1"/>
          </p:cNvPicPr>
          <p:nvPr/>
        </p:nvPicPr>
        <p:blipFill>
          <a:blip r:embed="rId3"/>
          <a:stretch>
            <a:fillRect/>
          </a:stretch>
        </p:blipFill>
        <p:spPr>
          <a:xfrm>
            <a:off x="5489258" y="3224451"/>
            <a:ext cx="3651885" cy="3651885"/>
          </a:xfrm>
          <a:prstGeom prst="rect">
            <a:avLst/>
          </a:prstGeom>
        </p:spPr>
      </p:pic>
      <p:pic>
        <p:nvPicPr>
          <p:cNvPr id="8" name="Image 1" descr="preencoded.png">
            <a:extLst>
              <a:ext uri="{FF2B5EF4-FFF2-40B4-BE49-F238E27FC236}">
                <a16:creationId xmlns:a16="http://schemas.microsoft.com/office/drawing/2014/main" id="{6F346DD2-0FDE-4386-56E0-AAC7FC74C599}"/>
              </a:ext>
            </a:extLst>
          </p:cNvPr>
          <p:cNvPicPr>
            <a:picLocks noChangeAspect="1"/>
          </p:cNvPicPr>
          <p:nvPr/>
        </p:nvPicPr>
        <p:blipFill>
          <a:blip r:embed="rId4"/>
          <a:stretch>
            <a:fillRect/>
          </a:stretch>
        </p:blipFill>
        <p:spPr>
          <a:xfrm>
            <a:off x="5489258" y="3224451"/>
            <a:ext cx="3651885" cy="3651885"/>
          </a:xfrm>
          <a:prstGeom prst="rect">
            <a:avLst/>
          </a:prstGeom>
        </p:spPr>
      </p:pic>
      <p:pic>
        <p:nvPicPr>
          <p:cNvPr id="12" name="Image 2" descr="preencoded.png">
            <a:extLst>
              <a:ext uri="{FF2B5EF4-FFF2-40B4-BE49-F238E27FC236}">
                <a16:creationId xmlns:a16="http://schemas.microsoft.com/office/drawing/2014/main" id="{DFEB545B-1BC7-760E-E8E1-84B345D041D4}"/>
              </a:ext>
            </a:extLst>
          </p:cNvPr>
          <p:cNvPicPr>
            <a:picLocks noChangeAspect="1"/>
          </p:cNvPicPr>
          <p:nvPr/>
        </p:nvPicPr>
        <p:blipFill>
          <a:blip r:embed="rId5"/>
          <a:stretch>
            <a:fillRect/>
          </a:stretch>
        </p:blipFill>
        <p:spPr>
          <a:xfrm>
            <a:off x="5489257" y="3224450"/>
            <a:ext cx="3651885" cy="3651885"/>
          </a:xfrm>
          <a:prstGeom prst="rect">
            <a:avLst/>
          </a:prstGeom>
        </p:spPr>
      </p:pic>
      <p:sp>
        <p:nvSpPr>
          <p:cNvPr id="2" name="Text 0">
            <a:extLst>
              <a:ext uri="{FF2B5EF4-FFF2-40B4-BE49-F238E27FC236}">
                <a16:creationId xmlns:a16="http://schemas.microsoft.com/office/drawing/2014/main" id="{53FF1FBE-2C7F-B258-F3C1-446226A3E8B8}"/>
              </a:ext>
            </a:extLst>
          </p:cNvPr>
          <p:cNvSpPr/>
          <p:nvPr/>
        </p:nvSpPr>
        <p:spPr>
          <a:xfrm>
            <a:off x="2087331" y="982756"/>
            <a:ext cx="11294131" cy="695728"/>
          </a:xfrm>
          <a:prstGeom prst="rect">
            <a:avLst/>
          </a:prstGeom>
          <a:noFill/>
          <a:ln/>
        </p:spPr>
        <p:txBody>
          <a:bodyPr wrap="square" lIns="0" tIns="0" rIns="0" bIns="0" rtlCol="0" anchor="t"/>
          <a:lstStyle/>
          <a:p>
            <a:pPr marL="0" indent="0">
              <a:lnSpc>
                <a:spcPts val="5550"/>
              </a:lnSpc>
              <a:buNone/>
            </a:pPr>
            <a:r>
              <a:rPr lang="en-US" sz="40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Database Design: Schema and Data Management</a:t>
            </a:r>
            <a:endParaRPr lang="en-US" sz="4000" u="sng"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DB64B8E4-331B-FA16-09F1-F276D51964FA}"/>
              </a:ext>
            </a:extLst>
          </p:cNvPr>
          <p:cNvSpPr/>
          <p:nvPr/>
        </p:nvSpPr>
        <p:spPr>
          <a:xfrm>
            <a:off x="6289389" y="3036782"/>
            <a:ext cx="566976" cy="566976"/>
          </a:xfrm>
          <a:prstGeom prst="roundRect">
            <a:avLst>
              <a:gd name="adj" fmla="val 1611154"/>
            </a:avLst>
          </a:prstGeom>
          <a:solidFill>
            <a:srgbClr val="E9E6FA"/>
          </a:solidFill>
          <a:ln w="7620">
            <a:solidFill>
              <a:srgbClr val="BDB8DF"/>
            </a:solidFill>
            <a:prstDash val="solid"/>
          </a:ln>
        </p:spPr>
        <p:txBody>
          <a:bodyPr/>
          <a:lstStyle/>
          <a:p>
            <a:endParaRPr lang="en-IN" dirty="0"/>
          </a:p>
        </p:txBody>
      </p:sp>
      <p:sp>
        <p:nvSpPr>
          <p:cNvPr id="6" name="Text 3">
            <a:extLst>
              <a:ext uri="{FF2B5EF4-FFF2-40B4-BE49-F238E27FC236}">
                <a16:creationId xmlns:a16="http://schemas.microsoft.com/office/drawing/2014/main" id="{56A00995-D420-23C1-9641-004B85AAF7D8}"/>
              </a:ext>
            </a:extLst>
          </p:cNvPr>
          <p:cNvSpPr/>
          <p:nvPr/>
        </p:nvSpPr>
        <p:spPr>
          <a:xfrm>
            <a:off x="6486838" y="3093515"/>
            <a:ext cx="110609"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9" name="Shape 5">
            <a:extLst>
              <a:ext uri="{FF2B5EF4-FFF2-40B4-BE49-F238E27FC236}">
                <a16:creationId xmlns:a16="http://schemas.microsoft.com/office/drawing/2014/main" id="{0B6E3C8B-2F88-33CA-BD35-F660258D506F}"/>
              </a:ext>
            </a:extLst>
          </p:cNvPr>
          <p:cNvSpPr/>
          <p:nvPr/>
        </p:nvSpPr>
        <p:spPr>
          <a:xfrm>
            <a:off x="5397921" y="5371972"/>
            <a:ext cx="566976" cy="566976"/>
          </a:xfrm>
          <a:prstGeom prst="roundRect">
            <a:avLst>
              <a:gd name="adj" fmla="val 1611154"/>
            </a:avLst>
          </a:prstGeom>
          <a:solidFill>
            <a:srgbClr val="E9E6FA"/>
          </a:solidFill>
          <a:ln w="7620">
            <a:solidFill>
              <a:srgbClr val="BDB8DF"/>
            </a:solidFill>
            <a:prstDash val="solid"/>
          </a:ln>
        </p:spPr>
      </p:sp>
      <p:sp>
        <p:nvSpPr>
          <p:cNvPr id="10" name="Text 6">
            <a:extLst>
              <a:ext uri="{FF2B5EF4-FFF2-40B4-BE49-F238E27FC236}">
                <a16:creationId xmlns:a16="http://schemas.microsoft.com/office/drawing/2014/main" id="{55ACCE13-6A79-446E-8DC6-DEC1077AB676}"/>
              </a:ext>
            </a:extLst>
          </p:cNvPr>
          <p:cNvSpPr/>
          <p:nvPr/>
        </p:nvSpPr>
        <p:spPr>
          <a:xfrm>
            <a:off x="5599791" y="5428705"/>
            <a:ext cx="163235"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3" name="Shape 8">
            <a:extLst>
              <a:ext uri="{FF2B5EF4-FFF2-40B4-BE49-F238E27FC236}">
                <a16:creationId xmlns:a16="http://schemas.microsoft.com/office/drawing/2014/main" id="{FC6E9B8B-778A-AEBA-32C2-83A63F187F84}"/>
              </a:ext>
            </a:extLst>
          </p:cNvPr>
          <p:cNvSpPr/>
          <p:nvPr/>
        </p:nvSpPr>
        <p:spPr>
          <a:xfrm>
            <a:off x="8422531" y="3603758"/>
            <a:ext cx="566976" cy="566976"/>
          </a:xfrm>
          <a:prstGeom prst="roundRect">
            <a:avLst>
              <a:gd name="adj" fmla="val 1611154"/>
            </a:avLst>
          </a:prstGeom>
          <a:solidFill>
            <a:srgbClr val="E9E6FA"/>
          </a:solidFill>
          <a:ln w="7620">
            <a:solidFill>
              <a:srgbClr val="BDB8DF"/>
            </a:solidFill>
            <a:prstDash val="solid"/>
          </a:ln>
        </p:spPr>
      </p:sp>
      <p:sp>
        <p:nvSpPr>
          <p:cNvPr id="14" name="Text 9">
            <a:extLst>
              <a:ext uri="{FF2B5EF4-FFF2-40B4-BE49-F238E27FC236}">
                <a16:creationId xmlns:a16="http://schemas.microsoft.com/office/drawing/2014/main" id="{7AC10250-266B-E650-D1C4-75C6F1A3E2E6}"/>
              </a:ext>
            </a:extLst>
          </p:cNvPr>
          <p:cNvSpPr/>
          <p:nvPr/>
        </p:nvSpPr>
        <p:spPr>
          <a:xfrm>
            <a:off x="8625354" y="3611968"/>
            <a:ext cx="161330"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5" name="Rectangle 14">
            <a:extLst>
              <a:ext uri="{FF2B5EF4-FFF2-40B4-BE49-F238E27FC236}">
                <a16:creationId xmlns:a16="http://schemas.microsoft.com/office/drawing/2014/main" id="{B509FFE3-4DD5-C8B0-A50D-451271F36061}"/>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2">
            <a:extLst>
              <a:ext uri="{FF2B5EF4-FFF2-40B4-BE49-F238E27FC236}">
                <a16:creationId xmlns:a16="http://schemas.microsoft.com/office/drawing/2014/main" id="{BE9BD4E8-842A-E35F-1870-1242E29D4241}"/>
              </a:ext>
            </a:extLst>
          </p:cNvPr>
          <p:cNvSpPr>
            <a:spLocks noChangeArrowheads="1"/>
          </p:cNvSpPr>
          <p:nvPr/>
        </p:nvSpPr>
        <p:spPr bwMode="auto">
          <a:xfrm>
            <a:off x="2686031" y="1889814"/>
            <a:ext cx="505039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tx1"/>
                </a:solidFill>
                <a:effectLst/>
                <a:latin typeface="Arial" panose="020B0604020202020204" pitchFamily="34" charset="0"/>
              </a:rPr>
              <a:t>1. </a:t>
            </a:r>
            <a:r>
              <a:rPr kumimoji="0" lang="en-US" altLang="en-US" sz="1400" b="1" i="0" u="sng" strike="noStrike" cap="none" normalizeH="0" baseline="0" dirty="0">
                <a:ln>
                  <a:noFill/>
                </a:ln>
                <a:solidFill>
                  <a:schemeClr val="tx1"/>
                </a:solidFill>
                <a:effectLst/>
                <a:latin typeface="Arial" panose="020B0604020202020204" pitchFamily="34" charset="0"/>
              </a:rPr>
              <a:t>Relational Database (MySQL) for Structured Data</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MySQL2</a:t>
            </a:r>
            <a:r>
              <a:rPr kumimoji="0" lang="en-US" altLang="en-US" sz="1400" b="0" i="0" u="none" strike="noStrike" cap="none" normalizeH="0" baseline="0" dirty="0">
                <a:ln>
                  <a:noFill/>
                </a:ln>
                <a:solidFill>
                  <a:schemeClr val="tx1"/>
                </a:solidFill>
                <a:effectLst/>
                <a:latin typeface="Arial" panose="020B0604020202020204" pitchFamily="34" charset="0"/>
              </a:rPr>
              <a:t> used for efficient database management and queries.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Ensures </a:t>
            </a:r>
            <a:r>
              <a:rPr kumimoji="0" lang="en-US" altLang="en-US" sz="1400" b="1" i="0" u="none" strike="noStrike" cap="none" normalizeH="0" baseline="0" dirty="0">
                <a:ln>
                  <a:noFill/>
                </a:ln>
                <a:solidFill>
                  <a:schemeClr val="tx1"/>
                </a:solidFill>
                <a:effectLst/>
                <a:latin typeface="Arial" panose="020B0604020202020204" pitchFamily="34" charset="0"/>
              </a:rPr>
              <a:t>data integrity</a:t>
            </a:r>
            <a:r>
              <a:rPr kumimoji="0" lang="en-US" altLang="en-US" sz="1400" b="0" i="0" u="none" strike="noStrike" cap="none" normalizeH="0" baseline="0" dirty="0">
                <a:ln>
                  <a:noFill/>
                </a:ln>
                <a:solidFill>
                  <a:schemeClr val="tx1"/>
                </a:solidFill>
                <a:effectLst/>
                <a:latin typeface="Arial" panose="020B0604020202020204" pitchFamily="34" charset="0"/>
              </a:rPr>
              <a:t> and consistency with structured tables and relationships.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CF2D1050-6208-3776-E3CC-6082C5AC0D2A}"/>
              </a:ext>
            </a:extLst>
          </p:cNvPr>
          <p:cNvSpPr txBox="1"/>
          <p:nvPr/>
        </p:nvSpPr>
        <p:spPr>
          <a:xfrm>
            <a:off x="1950570" y="3581695"/>
            <a:ext cx="3915679" cy="369332"/>
          </a:xfrm>
          <a:prstGeom prst="rect">
            <a:avLst/>
          </a:prstGeom>
          <a:noFill/>
        </p:spPr>
        <p:txBody>
          <a:bodyPr wrap="square">
            <a:spAutoFit/>
          </a:bodyPr>
          <a:lstStyle/>
          <a:p>
            <a:r>
              <a:rPr lang="en-US" b="1" dirty="0"/>
              <a:t>2. </a:t>
            </a:r>
            <a:r>
              <a:rPr lang="en-US" b="1" u="sng" dirty="0"/>
              <a:t>Schema Design &amp; Table Structure</a:t>
            </a:r>
            <a:endParaRPr lang="en-US" u="sng" dirty="0"/>
          </a:p>
        </p:txBody>
      </p:sp>
      <p:pic>
        <p:nvPicPr>
          <p:cNvPr id="11" name="Picture 10">
            <a:extLst>
              <a:ext uri="{FF2B5EF4-FFF2-40B4-BE49-F238E27FC236}">
                <a16:creationId xmlns:a16="http://schemas.microsoft.com/office/drawing/2014/main" id="{B7ED8B0C-2731-2BE7-A441-C14CBEC36DA9}"/>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2560320" y="4013103"/>
            <a:ext cx="2407920" cy="3373513"/>
          </a:xfrm>
          <a:prstGeom prst="rect">
            <a:avLst/>
          </a:prstGeom>
        </p:spPr>
      </p:pic>
      <p:sp>
        <p:nvSpPr>
          <p:cNvPr id="18" name="Rectangle 3">
            <a:extLst>
              <a:ext uri="{FF2B5EF4-FFF2-40B4-BE49-F238E27FC236}">
                <a16:creationId xmlns:a16="http://schemas.microsoft.com/office/drawing/2014/main" id="{437B7BCE-C7B6-7DBA-E786-850500E42BE6}"/>
              </a:ext>
            </a:extLst>
          </p:cNvPr>
          <p:cNvSpPr>
            <a:spLocks noChangeArrowheads="1"/>
          </p:cNvSpPr>
          <p:nvPr/>
        </p:nvSpPr>
        <p:spPr bwMode="auto">
          <a:xfrm>
            <a:off x="9316148" y="4939057"/>
            <a:ext cx="43887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tx1"/>
                </a:solidFill>
                <a:effectLst/>
                <a:latin typeface="Arial" panose="020B0604020202020204" pitchFamily="34" charset="0"/>
              </a:rPr>
              <a:t>4. </a:t>
            </a:r>
            <a:r>
              <a:rPr kumimoji="0" lang="en-US" altLang="en-US" sz="1400" b="1" i="0" u="sng" strike="noStrike" cap="none" normalizeH="0" baseline="0" dirty="0">
                <a:ln>
                  <a:noFill/>
                </a:ln>
                <a:solidFill>
                  <a:schemeClr val="tx1"/>
                </a:solidFill>
                <a:effectLst/>
                <a:latin typeface="Arial" panose="020B0604020202020204" pitchFamily="34" charset="0"/>
              </a:rPr>
              <a:t>Optimized Query Performance</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Indexed columns</a:t>
            </a:r>
            <a:r>
              <a:rPr kumimoji="0" lang="en-US" altLang="en-US" sz="1400" b="0" i="0" u="none" strike="noStrike" cap="none" normalizeH="0" baseline="0" dirty="0">
                <a:ln>
                  <a:noFill/>
                </a:ln>
                <a:solidFill>
                  <a:schemeClr val="tx1"/>
                </a:solidFill>
                <a:effectLst/>
                <a:latin typeface="Arial" panose="020B0604020202020204" pitchFamily="34" charset="0"/>
              </a:rPr>
              <a:t> for faster search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Joins &amp; stored procedures</a:t>
            </a:r>
            <a:r>
              <a:rPr kumimoji="0" lang="en-US" altLang="en-US" sz="1400" b="0" i="0" u="none" strike="noStrike" cap="none" normalizeH="0" baseline="0" dirty="0">
                <a:ln>
                  <a:noFill/>
                </a:ln>
                <a:solidFill>
                  <a:schemeClr val="tx1"/>
                </a:solidFill>
                <a:effectLst/>
                <a:latin typeface="Arial" panose="020B0604020202020204" pitchFamily="34" charset="0"/>
              </a:rPr>
              <a:t> used for complex queries like salary calculations.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sng" strike="noStrike" cap="none" normalizeH="0" baseline="0" dirty="0">
                <a:ln>
                  <a:noFill/>
                </a:ln>
                <a:solidFill>
                  <a:schemeClr val="tx1"/>
                </a:solidFill>
                <a:effectLst/>
                <a:latin typeface="Arial" panose="020B0604020202020204" pitchFamily="34" charset="0"/>
              </a:rPr>
              <a:t>Data Security &amp; Backup Management</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Hashed passwords using </a:t>
            </a:r>
            <a:r>
              <a:rPr kumimoji="0" lang="en-US" altLang="en-US" sz="1400" b="1" i="0" u="none" strike="noStrike" cap="none" normalizeH="0" baseline="0" dirty="0" err="1">
                <a:ln>
                  <a:noFill/>
                </a:ln>
                <a:solidFill>
                  <a:schemeClr val="tx1"/>
                </a:solidFill>
                <a:effectLst/>
                <a:latin typeface="Arial" panose="020B0604020202020204" pitchFamily="34" charset="0"/>
              </a:rPr>
              <a:t>bcrypt</a:t>
            </a:r>
            <a:r>
              <a:rPr kumimoji="0" lang="en-US" altLang="en-US" sz="1400" b="0" i="0" u="none" strike="noStrike" cap="none" normalizeH="0" baseline="0" dirty="0">
                <a:ln>
                  <a:noFill/>
                </a:ln>
                <a:solidFill>
                  <a:schemeClr val="tx1"/>
                </a:solidFill>
                <a:effectLst/>
                <a:latin typeface="Arial" panose="020B0604020202020204" pitchFamily="34" charset="0"/>
              </a:rPr>
              <a:t> for authentication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Regular backups &amp; data recovery mechanisms</a:t>
            </a:r>
            <a:r>
              <a:rPr kumimoji="0" lang="en-US" altLang="en-US" sz="1400" b="0" i="0" u="none" strike="noStrike" cap="none" normalizeH="0" baseline="0" dirty="0">
                <a:ln>
                  <a:noFill/>
                </a:ln>
                <a:solidFill>
                  <a:schemeClr val="tx1"/>
                </a:solidFill>
                <a:effectLst/>
                <a:latin typeface="Arial" panose="020B0604020202020204" pitchFamily="34" charset="0"/>
              </a:rPr>
              <a:t> for preventing data loss.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0" name="Shape 8">
            <a:extLst>
              <a:ext uri="{FF2B5EF4-FFF2-40B4-BE49-F238E27FC236}">
                <a16:creationId xmlns:a16="http://schemas.microsoft.com/office/drawing/2014/main" id="{F0C670E2-8233-E250-C022-D06CEA745F03}"/>
              </a:ext>
            </a:extLst>
          </p:cNvPr>
          <p:cNvSpPr/>
          <p:nvPr/>
        </p:nvSpPr>
        <p:spPr>
          <a:xfrm>
            <a:off x="8269477" y="6066594"/>
            <a:ext cx="566976" cy="566976"/>
          </a:xfrm>
          <a:prstGeom prst="roundRect">
            <a:avLst>
              <a:gd name="adj" fmla="val 1611154"/>
            </a:avLst>
          </a:prstGeom>
          <a:solidFill>
            <a:srgbClr val="E9E6FA"/>
          </a:solidFill>
          <a:ln w="7620">
            <a:solidFill>
              <a:srgbClr val="BDB8DF"/>
            </a:solidFill>
            <a:prstDash val="solid"/>
          </a:ln>
        </p:spPr>
      </p:sp>
      <p:sp>
        <p:nvSpPr>
          <p:cNvPr id="25" name="Text 9">
            <a:extLst>
              <a:ext uri="{FF2B5EF4-FFF2-40B4-BE49-F238E27FC236}">
                <a16:creationId xmlns:a16="http://schemas.microsoft.com/office/drawing/2014/main" id="{AED25310-5065-3FBB-8001-01FCE23B1E0B}"/>
              </a:ext>
            </a:extLst>
          </p:cNvPr>
          <p:cNvSpPr/>
          <p:nvPr/>
        </p:nvSpPr>
        <p:spPr>
          <a:xfrm>
            <a:off x="8452148" y="6118235"/>
            <a:ext cx="161330" cy="453509"/>
          </a:xfrm>
          <a:prstGeom prst="rect">
            <a:avLst/>
          </a:prstGeom>
          <a:noFill/>
          <a:ln/>
        </p:spPr>
        <p:txBody>
          <a:bodyPr wrap="none" lIns="0" tIns="0" rIns="0" bIns="0" rtlCol="0" anchor="t"/>
          <a:lstStyle/>
          <a:p>
            <a:pPr marL="0" indent="0">
              <a:lnSpc>
                <a:spcPts val="3550"/>
              </a:lnSpc>
              <a:buNone/>
            </a:pPr>
            <a:r>
              <a:rPr lang="en-US" sz="2200" b="1" dirty="0"/>
              <a:t>4</a:t>
            </a:r>
          </a:p>
        </p:txBody>
      </p:sp>
      <p:sp>
        <p:nvSpPr>
          <p:cNvPr id="26" name="Rectangle 2">
            <a:extLst>
              <a:ext uri="{FF2B5EF4-FFF2-40B4-BE49-F238E27FC236}">
                <a16:creationId xmlns:a16="http://schemas.microsoft.com/office/drawing/2014/main" id="{AB6FE351-A17B-CB17-9722-79EC53BE35CE}"/>
              </a:ext>
            </a:extLst>
          </p:cNvPr>
          <p:cNvSpPr>
            <a:spLocks noChangeArrowheads="1"/>
          </p:cNvSpPr>
          <p:nvPr/>
        </p:nvSpPr>
        <p:spPr bwMode="auto">
          <a:xfrm>
            <a:off x="8989507" y="1935981"/>
            <a:ext cx="456469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strike="noStrike" cap="none" normalizeH="0" baseline="0" dirty="0">
                <a:ln>
                  <a:noFill/>
                </a:ln>
                <a:solidFill>
                  <a:schemeClr val="tx1"/>
                </a:solidFill>
                <a:effectLst/>
                <a:latin typeface="Arial" panose="020B0604020202020204" pitchFamily="34" charset="0"/>
                <a:cs typeface="Arial" panose="020B0604020202020204" pitchFamily="34" charset="0"/>
              </a:rPr>
              <a:t>3. </a:t>
            </a:r>
            <a:r>
              <a:rPr kumimoji="0" lang="en-US" altLang="en-US" sz="1400" b="1" i="0" u="sng" strike="noStrike" cap="none" normalizeH="0" baseline="0" dirty="0">
                <a:ln>
                  <a:noFill/>
                </a:ln>
                <a:solidFill>
                  <a:schemeClr val="tx1"/>
                </a:solidFill>
                <a:effectLst/>
                <a:latin typeface="Arial" panose="020B0604020202020204" pitchFamily="34" charset="0"/>
                <a:cs typeface="Arial" panose="020B0604020202020204" pitchFamily="34" charset="0"/>
              </a:rPr>
              <a:t>Indexes &amp;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Admin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email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Unique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Category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Employee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email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Unique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category_id</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Foreign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that references category(id), with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ON DELETE SET NULL</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9" name="Picture 7" descr="Database Images – Browse 1,280,940 Stock Photos, Vectors, and Video | Adobe  Stock">
            <a:extLst>
              <a:ext uri="{FF2B5EF4-FFF2-40B4-BE49-F238E27FC236}">
                <a16:creationId xmlns:a16="http://schemas.microsoft.com/office/drawing/2014/main" id="{5312246C-7536-054A-E34F-4FE346094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1899" y="3911429"/>
            <a:ext cx="2510628" cy="21985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91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674C3-D284-12EB-D4AC-6673AFA9E3D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25F1B8A-7300-75ED-32CC-699B4D75C78D}"/>
              </a:ext>
            </a:extLst>
          </p:cNvPr>
          <p:cNvSpPr/>
          <p:nvPr/>
        </p:nvSpPr>
        <p:spPr>
          <a:xfrm>
            <a:off x="4612640" y="728789"/>
            <a:ext cx="4499570" cy="713788"/>
          </a:xfrm>
          <a:prstGeom prst="rect">
            <a:avLst/>
          </a:prstGeom>
          <a:noFill/>
          <a:ln/>
        </p:spPr>
        <p:txBody>
          <a:bodyPr wrap="square" lIns="0" tIns="0" rIns="0" bIns="0" rtlCol="0" anchor="t"/>
          <a:lstStyle/>
          <a:p>
            <a:pPr marL="0" indent="0" algn="ctr">
              <a:lnSpc>
                <a:spcPts val="5550"/>
              </a:lnSpc>
              <a:buNone/>
            </a:pPr>
            <a:r>
              <a:rPr lang="en-US" sz="4450" b="1" u="sng" dirty="0">
                <a:solidFill>
                  <a:srgbClr val="231971"/>
                </a:solidFill>
                <a:latin typeface="Times New Roman" panose="02020603050405020304" pitchFamily="18" charset="0"/>
                <a:cs typeface="Times New Roman" panose="02020603050405020304" pitchFamily="18" charset="0"/>
              </a:rPr>
              <a:t>Web Dashboard</a:t>
            </a:r>
            <a:endParaRPr lang="en-US" sz="4450" u="sng" dirty="0">
              <a:latin typeface="Times New Roman" panose="02020603050405020304" pitchFamily="18" charset="0"/>
              <a:cs typeface="Times New Roman" panose="02020603050405020304" pitchFamily="18" charset="0"/>
            </a:endParaRPr>
          </a:p>
        </p:txBody>
      </p:sp>
      <p:sp>
        <p:nvSpPr>
          <p:cNvPr id="14" name="Text 9">
            <a:extLst>
              <a:ext uri="{FF2B5EF4-FFF2-40B4-BE49-F238E27FC236}">
                <a16:creationId xmlns:a16="http://schemas.microsoft.com/office/drawing/2014/main" id="{5A3DA03D-DBD4-21BC-25D8-B1328888E96C}"/>
              </a:ext>
            </a:extLst>
          </p:cNvPr>
          <p:cNvSpPr/>
          <p:nvPr/>
        </p:nvSpPr>
        <p:spPr>
          <a:xfrm>
            <a:off x="8113157" y="6345555"/>
            <a:ext cx="161330"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5" name="Rectangle 14">
            <a:extLst>
              <a:ext uri="{FF2B5EF4-FFF2-40B4-BE49-F238E27FC236}">
                <a16:creationId xmlns:a16="http://schemas.microsoft.com/office/drawing/2014/main" id="{CADF5EA3-1531-BB65-377F-2D88B1359BB7}"/>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AA42838E-EDB5-B6F9-71B1-C93A9C21B61F}"/>
              </a:ext>
            </a:extLst>
          </p:cNvPr>
          <p:cNvPicPr>
            <a:picLocks noChangeAspect="1"/>
          </p:cNvPicPr>
          <p:nvPr/>
        </p:nvPicPr>
        <p:blipFill>
          <a:blip r:embed="rId3"/>
          <a:srcRect b="4861"/>
          <a:stretch/>
        </p:blipFill>
        <p:spPr>
          <a:xfrm>
            <a:off x="3315490" y="4522631"/>
            <a:ext cx="7437800" cy="2819458"/>
          </a:xfrm>
          <a:prstGeom prst="rect">
            <a:avLst/>
          </a:prstGeom>
          <a:ln w="19050">
            <a:solidFill>
              <a:schemeClr val="tx1"/>
            </a:solidFill>
          </a:ln>
        </p:spPr>
      </p:pic>
      <p:pic>
        <p:nvPicPr>
          <p:cNvPr id="6" name="Picture 5">
            <a:extLst>
              <a:ext uri="{FF2B5EF4-FFF2-40B4-BE49-F238E27FC236}">
                <a16:creationId xmlns:a16="http://schemas.microsoft.com/office/drawing/2014/main" id="{7C4DE7D2-F09C-2AD7-FBBD-609B2F684CD6}"/>
              </a:ext>
            </a:extLst>
          </p:cNvPr>
          <p:cNvPicPr>
            <a:picLocks noChangeAspect="1"/>
          </p:cNvPicPr>
          <p:nvPr/>
        </p:nvPicPr>
        <p:blipFill>
          <a:blip r:embed="rId4"/>
          <a:srcRect l="4738" r="5824"/>
          <a:stretch/>
        </p:blipFill>
        <p:spPr>
          <a:xfrm>
            <a:off x="1137892" y="1593524"/>
            <a:ext cx="5571378" cy="2723046"/>
          </a:xfrm>
          <a:prstGeom prst="rect">
            <a:avLst/>
          </a:prstGeom>
          <a:ln w="28575">
            <a:solidFill>
              <a:schemeClr val="tx1"/>
            </a:solidFill>
          </a:ln>
        </p:spPr>
      </p:pic>
      <p:pic>
        <p:nvPicPr>
          <p:cNvPr id="5" name="Picture 4">
            <a:extLst>
              <a:ext uri="{FF2B5EF4-FFF2-40B4-BE49-F238E27FC236}">
                <a16:creationId xmlns:a16="http://schemas.microsoft.com/office/drawing/2014/main" id="{C615F5EB-FB0B-2C44-ACA1-BFFE76CFDBA7}"/>
              </a:ext>
            </a:extLst>
          </p:cNvPr>
          <p:cNvPicPr>
            <a:picLocks noChangeAspect="1"/>
          </p:cNvPicPr>
          <p:nvPr/>
        </p:nvPicPr>
        <p:blipFill>
          <a:blip r:embed="rId5"/>
          <a:srcRect r="14928"/>
          <a:stretch/>
        </p:blipFill>
        <p:spPr>
          <a:xfrm>
            <a:off x="7315200" y="1497690"/>
            <a:ext cx="5852188" cy="2723046"/>
          </a:xfrm>
          <a:prstGeom prst="rect">
            <a:avLst/>
          </a:prstGeom>
          <a:ln w="19050">
            <a:solidFill>
              <a:schemeClr val="tx1"/>
            </a:solidFill>
          </a:ln>
        </p:spPr>
      </p:pic>
    </p:spTree>
    <p:extLst>
      <p:ext uri="{BB962C8B-B14F-4D97-AF65-F5344CB8AC3E}">
        <p14:creationId xmlns:p14="http://schemas.microsoft.com/office/powerpoint/2010/main" val="10991422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385</TotalTime>
  <Words>1408</Words>
  <Application>Microsoft Office PowerPoint</Application>
  <PresentationFormat>Custom</PresentationFormat>
  <Paragraphs>158</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Outfit Extra Bold</vt:lpstr>
      <vt:lpstr>Times New Roman</vt:lpstr>
      <vt:lpstr>Arial</vt:lpstr>
      <vt:lpstr>Garamond</vt:lpstr>
      <vt:lpstr>Arimo</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ARIJIT DUTTA</cp:lastModifiedBy>
  <cp:revision>7</cp:revision>
  <dcterms:created xsi:type="dcterms:W3CDTF">2025-02-11T15:57:16Z</dcterms:created>
  <dcterms:modified xsi:type="dcterms:W3CDTF">2025-02-12T16:03:36Z</dcterms:modified>
</cp:coreProperties>
</file>